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61"/>
  </p:notesMasterIdLst>
  <p:handoutMasterIdLst>
    <p:handoutMasterId r:id="rId62"/>
  </p:handoutMasterIdLst>
  <p:sldIdLst>
    <p:sldId id="500" r:id="rId3"/>
    <p:sldId id="816" r:id="rId4"/>
    <p:sldId id="541" r:id="rId5"/>
    <p:sldId id="627" r:id="rId6"/>
    <p:sldId id="822" r:id="rId7"/>
    <p:sldId id="823" r:id="rId8"/>
    <p:sldId id="824" r:id="rId9"/>
    <p:sldId id="825" r:id="rId10"/>
    <p:sldId id="736" r:id="rId11"/>
    <p:sldId id="776" r:id="rId12"/>
    <p:sldId id="740" r:id="rId13"/>
    <p:sldId id="741" r:id="rId14"/>
    <p:sldId id="827" r:id="rId15"/>
    <p:sldId id="826" r:id="rId16"/>
    <p:sldId id="828" r:id="rId17"/>
    <p:sldId id="829" r:id="rId18"/>
    <p:sldId id="830" r:id="rId19"/>
    <p:sldId id="831" r:id="rId20"/>
    <p:sldId id="780" r:id="rId21"/>
    <p:sldId id="836" r:id="rId22"/>
    <p:sldId id="832" r:id="rId23"/>
    <p:sldId id="782" r:id="rId24"/>
    <p:sldId id="737" r:id="rId25"/>
    <p:sldId id="793" r:id="rId26"/>
    <p:sldId id="785" r:id="rId27"/>
    <p:sldId id="786" r:id="rId28"/>
    <p:sldId id="787" r:id="rId29"/>
    <p:sldId id="712" r:id="rId30"/>
    <p:sldId id="742" r:id="rId31"/>
    <p:sldId id="815" r:id="rId32"/>
    <p:sldId id="743" r:id="rId33"/>
    <p:sldId id="795" r:id="rId34"/>
    <p:sldId id="796" r:id="rId35"/>
    <p:sldId id="744" r:id="rId36"/>
    <p:sldId id="745" r:id="rId37"/>
    <p:sldId id="797" r:id="rId38"/>
    <p:sldId id="798" r:id="rId39"/>
    <p:sldId id="799" r:id="rId40"/>
    <p:sldId id="716" r:id="rId41"/>
    <p:sldId id="749" r:id="rId42"/>
    <p:sldId id="790" r:id="rId43"/>
    <p:sldId id="750" r:id="rId44"/>
    <p:sldId id="751" r:id="rId45"/>
    <p:sldId id="752" r:id="rId46"/>
    <p:sldId id="801" r:id="rId47"/>
    <p:sldId id="802" r:id="rId48"/>
    <p:sldId id="803" r:id="rId49"/>
    <p:sldId id="721" r:id="rId50"/>
    <p:sldId id="805" r:id="rId51"/>
    <p:sldId id="807" r:id="rId52"/>
    <p:sldId id="808" r:id="rId53"/>
    <p:sldId id="809" r:id="rId54"/>
    <p:sldId id="810" r:id="rId55"/>
    <p:sldId id="811" r:id="rId56"/>
    <p:sldId id="817" r:id="rId57"/>
    <p:sldId id="818" r:id="rId58"/>
    <p:sldId id="819" r:id="rId59"/>
    <p:sldId id="681" r:id="rId60"/>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snapToGrid="0">
      <p:cViewPr varScale="1">
        <p:scale>
          <a:sx n="60" d="100"/>
          <a:sy n="60" d="100"/>
        </p:scale>
        <p:origin x="-208" y="-96"/>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 r:id="rId43" collapse="1"/>
    </p:sldLst>
  </p:outlineViewPr>
  <p:notesTextViewPr>
    <p:cViewPr>
      <p:scale>
        <a:sx n="100" d="100"/>
        <a:sy n="100" d="100"/>
      </p:scale>
      <p:origin x="0" y="0"/>
    </p:cViewPr>
  </p:notesTextViewPr>
  <p:sorterViewPr>
    <p:cViewPr>
      <p:scale>
        <a:sx n="150" d="100"/>
        <a:sy n="150" d="100"/>
      </p:scale>
      <p:origin x="0" y="26224"/>
    </p:cViewPr>
  </p:sorter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_rels/viewProps.xml.rels><?xml version="1.0" encoding="UTF-8" standalone="yes"?>
<Relationships xmlns="http://schemas.openxmlformats.org/package/2006/relationships"><Relationship Id="rId20" Type="http://schemas.openxmlformats.org/officeDocument/2006/relationships/slide" Target="slides/slide34.xml"/><Relationship Id="rId21" Type="http://schemas.openxmlformats.org/officeDocument/2006/relationships/slide" Target="slides/slide35.xml"/><Relationship Id="rId22" Type="http://schemas.openxmlformats.org/officeDocument/2006/relationships/slide" Target="slides/slide36.xml"/><Relationship Id="rId23" Type="http://schemas.openxmlformats.org/officeDocument/2006/relationships/slide" Target="slides/slide37.xml"/><Relationship Id="rId24" Type="http://schemas.openxmlformats.org/officeDocument/2006/relationships/slide" Target="slides/slide38.xml"/><Relationship Id="rId25" Type="http://schemas.openxmlformats.org/officeDocument/2006/relationships/slide" Target="slides/slide39.xml"/><Relationship Id="rId26" Type="http://schemas.openxmlformats.org/officeDocument/2006/relationships/slide" Target="slides/slide40.xml"/><Relationship Id="rId27" Type="http://schemas.openxmlformats.org/officeDocument/2006/relationships/slide" Target="slides/slide41.xml"/><Relationship Id="rId28" Type="http://schemas.openxmlformats.org/officeDocument/2006/relationships/slide" Target="slides/slide42.xml"/><Relationship Id="rId29" Type="http://schemas.openxmlformats.org/officeDocument/2006/relationships/slide" Target="slides/slide43.xml"/><Relationship Id="rId1" Type="http://schemas.openxmlformats.org/officeDocument/2006/relationships/slide" Target="slides/slide4.xml"/><Relationship Id="rId2" Type="http://schemas.openxmlformats.org/officeDocument/2006/relationships/slide" Target="slides/slide9.xml"/><Relationship Id="rId3" Type="http://schemas.openxmlformats.org/officeDocument/2006/relationships/slide" Target="slides/slide10.xml"/><Relationship Id="rId4" Type="http://schemas.openxmlformats.org/officeDocument/2006/relationships/slide" Target="slides/slide11.xml"/><Relationship Id="rId5" Type="http://schemas.openxmlformats.org/officeDocument/2006/relationships/slide" Target="slides/slide12.xml"/><Relationship Id="rId30" Type="http://schemas.openxmlformats.org/officeDocument/2006/relationships/slide" Target="slides/slide44.xml"/><Relationship Id="rId31" Type="http://schemas.openxmlformats.org/officeDocument/2006/relationships/slide" Target="slides/slide45.xml"/><Relationship Id="rId32" Type="http://schemas.openxmlformats.org/officeDocument/2006/relationships/slide" Target="slides/slide46.xml"/><Relationship Id="rId9" Type="http://schemas.openxmlformats.org/officeDocument/2006/relationships/slide" Target="slides/slide23.xml"/><Relationship Id="rId6" Type="http://schemas.openxmlformats.org/officeDocument/2006/relationships/slide" Target="slides/slide19.xml"/><Relationship Id="rId7" Type="http://schemas.openxmlformats.org/officeDocument/2006/relationships/slide" Target="slides/slide20.xml"/><Relationship Id="rId8" Type="http://schemas.openxmlformats.org/officeDocument/2006/relationships/slide" Target="slides/slide22.xml"/><Relationship Id="rId33" Type="http://schemas.openxmlformats.org/officeDocument/2006/relationships/slide" Target="slides/slide47.xml"/><Relationship Id="rId34" Type="http://schemas.openxmlformats.org/officeDocument/2006/relationships/slide" Target="slides/slide48.xml"/><Relationship Id="rId35" Type="http://schemas.openxmlformats.org/officeDocument/2006/relationships/slide" Target="slides/slide49.xml"/><Relationship Id="rId36" Type="http://schemas.openxmlformats.org/officeDocument/2006/relationships/slide" Target="slides/slide50.xml"/><Relationship Id="rId10" Type="http://schemas.openxmlformats.org/officeDocument/2006/relationships/slide" Target="slides/slide24.xml"/><Relationship Id="rId11" Type="http://schemas.openxmlformats.org/officeDocument/2006/relationships/slide" Target="slides/slide25.xml"/><Relationship Id="rId12" Type="http://schemas.openxmlformats.org/officeDocument/2006/relationships/slide" Target="slides/slide26.xml"/><Relationship Id="rId13" Type="http://schemas.openxmlformats.org/officeDocument/2006/relationships/slide" Target="slides/slide27.xml"/><Relationship Id="rId14" Type="http://schemas.openxmlformats.org/officeDocument/2006/relationships/slide" Target="slides/slide28.xml"/><Relationship Id="rId15" Type="http://schemas.openxmlformats.org/officeDocument/2006/relationships/slide" Target="slides/slide29.xml"/><Relationship Id="rId16" Type="http://schemas.openxmlformats.org/officeDocument/2006/relationships/slide" Target="slides/slide30.xml"/><Relationship Id="rId17" Type="http://schemas.openxmlformats.org/officeDocument/2006/relationships/slide" Target="slides/slide31.xml"/><Relationship Id="rId18" Type="http://schemas.openxmlformats.org/officeDocument/2006/relationships/slide" Target="slides/slide32.xml"/><Relationship Id="rId19" Type="http://schemas.openxmlformats.org/officeDocument/2006/relationships/slide" Target="slides/slide33.xml"/><Relationship Id="rId37" Type="http://schemas.openxmlformats.org/officeDocument/2006/relationships/slide" Target="slides/slide51.xml"/><Relationship Id="rId38" Type="http://schemas.openxmlformats.org/officeDocument/2006/relationships/slide" Target="slides/slide52.xml"/><Relationship Id="rId39" Type="http://schemas.openxmlformats.org/officeDocument/2006/relationships/slide" Target="slides/slide53.xml"/><Relationship Id="rId40" Type="http://schemas.openxmlformats.org/officeDocument/2006/relationships/slide" Target="slides/slide54.xml"/><Relationship Id="rId41" Type="http://schemas.openxmlformats.org/officeDocument/2006/relationships/slide" Target="slides/slide55.xml"/><Relationship Id="rId42" Type="http://schemas.openxmlformats.org/officeDocument/2006/relationships/slide" Target="slides/slide56.xml"/><Relationship Id="rId43" Type="http://schemas.openxmlformats.org/officeDocument/2006/relationships/slide" Target="slides/slide5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F1D87D82-C20E-A14D-96BF-2F9FB4F19C01}" type="slidenum">
              <a:rPr lang="en-US" sz="800"/>
              <a:pPr algn="r" defTabSz="903288">
                <a:lnSpc>
                  <a:spcPct val="100000"/>
                </a:lnSpc>
              </a:pPr>
              <a:t>‹#›</a:t>
            </a:fld>
            <a:endParaRPr lang="en-US" sz="800"/>
          </a:p>
        </p:txBody>
      </p:sp>
    </p:spTree>
    <p:extLst>
      <p:ext uri="{BB962C8B-B14F-4D97-AF65-F5344CB8AC3E}">
        <p14:creationId xmlns:p14="http://schemas.microsoft.com/office/powerpoint/2010/main" val="26325611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n-US" sz="800"/>
              <a:t>© 2006, Cisco Systems, Inc. All rights reserved.</a:t>
            </a:r>
          </a:p>
          <a:p>
            <a:pPr algn="l" defTabSz="611188">
              <a:lnSpc>
                <a:spcPct val="100000"/>
              </a:lnSpc>
              <a:tabLst>
                <a:tab pos="2387600" algn="l"/>
                <a:tab pos="4830763" algn="l"/>
              </a:tabLst>
            </a:pPr>
            <a:r>
              <a:rPr lang="en-US" sz="80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a:cs typeface="+mn-cs"/>
              </a:defRPr>
            </a:lvl1pPr>
          </a:lstStyle>
          <a:p>
            <a:pPr>
              <a:defRPr/>
            </a:pPr>
            <a:fld id="{340694E2-707B-8C43-812C-541D14ECDEEE}" type="slidenum">
              <a:rPr lang="en-US"/>
              <a:pPr>
                <a:defRPr/>
              </a:pPr>
              <a:t>‹#›</a:t>
            </a:fld>
            <a:endParaRPr lang="en-U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Tree>
    <p:extLst>
      <p:ext uri="{BB962C8B-B14F-4D97-AF65-F5344CB8AC3E}">
        <p14:creationId xmlns:p14="http://schemas.microsoft.com/office/powerpoint/2010/main" val="3722850057"/>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40FAB2D-8CD3-1A49-9503-4BAEF22FA36A}" type="slidenum">
              <a:rPr lang="en-US" sz="800"/>
              <a:pPr/>
              <a:t>1</a:t>
            </a:fld>
            <a:endParaRPr lang="en-U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1"/>
              <a:t>Cisco Networking Academy program</a:t>
            </a:r>
          </a:p>
          <a:p>
            <a:pPr>
              <a:buFontTx/>
              <a:buNone/>
            </a:pPr>
            <a:r>
              <a:rPr lang="en-US" b="1"/>
              <a:t>Introduction to Networks</a:t>
            </a:r>
          </a:p>
          <a:p>
            <a:pPr>
              <a:buFontTx/>
              <a:buNone/>
            </a:pPr>
            <a:r>
              <a:rPr lang="en-US" sz="1300" b="1"/>
              <a:t>Chapter 6: Network Layer</a:t>
            </a:r>
            <a:endParaRPr lang="en-GB"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4F3DA44-AB89-C34C-B3DD-541B66DFC4E4}" type="slidenum">
              <a:rPr lang="en-US" sz="800"/>
              <a:pPr/>
              <a:t>20</a:t>
            </a:fld>
            <a:endParaRPr lang="en-US" sz="800"/>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6.1.3.3</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7BA7AB3-C7CE-0B49-8D1C-EE693BF02139}" type="slidenum">
              <a:rPr lang="en-US" sz="800"/>
              <a:pPr/>
              <a:t>22</a:t>
            </a:fld>
            <a:endParaRPr lang="en-US" sz="800"/>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6.1.3.4</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95892F2-B570-4341-B4FC-5D9B6E6861FC}" type="slidenum">
              <a:rPr lang="en-US" sz="800"/>
              <a:pPr/>
              <a:t>23</a:t>
            </a:fld>
            <a:endParaRPr lang="en-US" sz="800"/>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6.1.4.1</a:t>
            </a:r>
          </a:p>
          <a:p>
            <a:pPr>
              <a:lnSpc>
                <a:spcPct val="80000"/>
              </a:lnSpc>
              <a:buFontTx/>
              <a:buNone/>
            </a:pPr>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8A4983B4-79C5-724D-82FD-B55B57B747C4}" type="slidenum">
              <a:rPr lang="en-US" sz="800"/>
              <a:pPr/>
              <a:t>24</a:t>
            </a:fld>
            <a:endParaRPr lang="en-US" sz="800"/>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6.1.4.2</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F2CEB61-508C-F949-BD65-5793A449D546}" type="slidenum">
              <a:rPr lang="en-US" sz="800"/>
              <a:pPr/>
              <a:t>25</a:t>
            </a:fld>
            <a:endParaRPr lang="en-US" sz="8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6.1.4.3</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B5CF643-21DB-2D41-88D4-25D5AFBA7511}" type="slidenum">
              <a:rPr lang="en-US" sz="800"/>
              <a:pPr/>
              <a:t>26</a:t>
            </a:fld>
            <a:endParaRPr lang="en-US" sz="8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6.1.4.4</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424E2C3-FEE7-544A-B9AF-637FB0DD6173}" type="slidenum">
              <a:rPr lang="en-US" sz="800"/>
              <a:pPr/>
              <a:t>27</a:t>
            </a:fld>
            <a:endParaRPr lang="en-US" sz="800"/>
          </a:p>
        </p:txBody>
      </p:sp>
      <p:sp>
        <p:nvSpPr>
          <p:cNvPr id="45058" name="Rectangle 2"/>
          <p:cNvSpPr>
            <a:spLocks noGrp="1" noRot="1" noChangeAspect="1" noChangeArrowheads="1" noTextEdit="1"/>
          </p:cNvSpPr>
          <p:nvPr>
            <p:ph type="sldImg"/>
          </p:nvPr>
        </p:nvSpPr>
        <p:spPr>
          <a:ln/>
        </p:spPr>
      </p:sp>
      <p:sp>
        <p:nvSpPr>
          <p:cNvPr id="450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6.1.4.3</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8F7E9C5-1F2C-104A-AA36-E764321E63B9}" type="slidenum">
              <a:rPr lang="en-US" sz="800"/>
              <a:pPr/>
              <a:t>28</a:t>
            </a:fld>
            <a:endParaRPr lang="en-US" sz="800"/>
          </a:p>
        </p:txBody>
      </p:sp>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B8F5A4E-7C58-7449-8DF2-A7199A8F6255}" type="slidenum">
              <a:rPr lang="en-US" sz="800"/>
              <a:pPr/>
              <a:t>29</a:t>
            </a:fld>
            <a:endParaRPr lang="en-US" sz="800"/>
          </a:p>
        </p:txBody>
      </p:sp>
      <p:sp>
        <p:nvSpPr>
          <p:cNvPr id="49154" name="Rectangle 2"/>
          <p:cNvSpPr>
            <a:spLocks noGrp="1" noRot="1" noChangeAspect="1" noChangeArrowheads="1" noTextEdit="1"/>
          </p:cNvSpPr>
          <p:nvPr>
            <p:ph type="sldImg"/>
          </p:nvPr>
        </p:nvSpPr>
        <p:spPr>
          <a:ln/>
        </p:spPr>
      </p:sp>
      <p:sp>
        <p:nvSpPr>
          <p:cNvPr id="49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6.2.1.1</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85DAB53-48D8-2748-8A58-541C4A098FE8}" type="slidenum">
              <a:rPr lang="en-US" sz="800"/>
              <a:pPr/>
              <a:t>30</a:t>
            </a:fld>
            <a:endParaRPr lang="en-US" sz="800"/>
          </a:p>
        </p:txBody>
      </p:sp>
      <p:sp>
        <p:nvSpPr>
          <p:cNvPr id="51202" name="Rectangle 2"/>
          <p:cNvSpPr>
            <a:spLocks noGrp="1" noRot="1" noChangeAspect="1" noChangeArrowheads="1" noTextEdit="1"/>
          </p:cNvSpPr>
          <p:nvPr>
            <p:ph type="sldImg"/>
          </p:nvPr>
        </p:nvSpPr>
        <p:spPr>
          <a:ln/>
        </p:spPr>
      </p:sp>
      <p:sp>
        <p:nvSpPr>
          <p:cNvPr id="512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6.2.1.2</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746652-41A5-2549-A992-30CCAE9B67C8}" type="slidenum">
              <a:rPr lang="en-US" sz="800"/>
              <a:pPr/>
              <a:t>31</a:t>
            </a:fld>
            <a:endParaRPr lang="en-US" sz="800"/>
          </a:p>
        </p:txBody>
      </p:sp>
      <p:sp>
        <p:nvSpPr>
          <p:cNvPr id="53250" name="Rectangle 2"/>
          <p:cNvSpPr>
            <a:spLocks noGrp="1" noRot="1" noChangeAspect="1" noChangeArrowheads="1" noTextEdit="1"/>
          </p:cNvSpPr>
          <p:nvPr>
            <p:ph type="sldImg"/>
          </p:nvPr>
        </p:nvSpPr>
        <p:spPr>
          <a:ln/>
        </p:spPr>
      </p:sp>
      <p:sp>
        <p:nvSpPr>
          <p:cNvPr id="532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6.2.1.3 6.2.1.4</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112535B-7335-504E-B5BD-CAF21BDC6417}" type="slidenum">
              <a:rPr lang="en-US" sz="800"/>
              <a:pPr/>
              <a:t>32</a:t>
            </a:fld>
            <a:endParaRPr lang="en-US" sz="800"/>
          </a:p>
        </p:txBody>
      </p:sp>
      <p:sp>
        <p:nvSpPr>
          <p:cNvPr id="55298" name="Rectangle 2"/>
          <p:cNvSpPr>
            <a:spLocks noGrp="1" noRot="1" noChangeAspect="1" noChangeArrowheads="1" noTextEdit="1"/>
          </p:cNvSpPr>
          <p:nvPr>
            <p:ph type="sldImg"/>
          </p:nvPr>
        </p:nvSpPr>
        <p:spPr>
          <a:ln/>
        </p:spPr>
      </p:sp>
      <p:sp>
        <p:nvSpPr>
          <p:cNvPr id="552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6.2.1.5</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FA997C7-CB27-C04C-B42E-F5D8E3928536}" type="slidenum">
              <a:rPr lang="en-US" sz="800"/>
              <a:pPr/>
              <a:t>33</a:t>
            </a:fld>
            <a:endParaRPr lang="en-U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6.2.1.6</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EF8B33C-618A-9A4E-8C0E-4362A21D85E1}" type="slidenum">
              <a:rPr lang="en-US" sz="800"/>
              <a:pPr/>
              <a:t>34</a:t>
            </a:fld>
            <a:endParaRPr lang="en-US" sz="800"/>
          </a:p>
        </p:txBody>
      </p:sp>
      <p:sp>
        <p:nvSpPr>
          <p:cNvPr id="59394" name="Rectangle 2"/>
          <p:cNvSpPr>
            <a:spLocks noGrp="1" noRot="1" noChangeAspect="1" noChangeArrowheads="1" noTextEdit="1"/>
          </p:cNvSpPr>
          <p:nvPr>
            <p:ph type="sldImg"/>
          </p:nvPr>
        </p:nvSpPr>
        <p:spPr>
          <a:ln/>
        </p:spPr>
      </p:sp>
      <p:sp>
        <p:nvSpPr>
          <p:cNvPr id="593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6.2.2.1</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26B2DB4-5C8B-7448-B216-893CDCF38DED}" type="slidenum">
              <a:rPr lang="en-US" sz="800"/>
              <a:pPr/>
              <a:t>35</a:t>
            </a:fld>
            <a:endParaRPr lang="en-US" sz="800"/>
          </a:p>
        </p:txBody>
      </p:sp>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6.2.2.2</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67AFF75-1397-2B43-AD5D-288B91251914}" type="slidenum">
              <a:rPr lang="en-US" sz="800"/>
              <a:pPr/>
              <a:t>36</a:t>
            </a:fld>
            <a:endParaRPr lang="en-US" sz="800"/>
          </a:p>
        </p:txBody>
      </p:sp>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6.2.2.3</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3FA1ED9-2908-6C41-8222-345CFCD2C85A}" type="slidenum">
              <a:rPr lang="en-US" sz="800"/>
              <a:pPr/>
              <a:t>37</a:t>
            </a:fld>
            <a:endParaRPr lang="en-US" sz="800"/>
          </a:p>
        </p:txBody>
      </p:sp>
      <p:sp>
        <p:nvSpPr>
          <p:cNvPr id="65538" name="Rectangle 2"/>
          <p:cNvSpPr>
            <a:spLocks noGrp="1" noRot="1" noChangeAspect="1" noChangeArrowheads="1" noTextEdit="1"/>
          </p:cNvSpPr>
          <p:nvPr>
            <p:ph type="sldImg"/>
          </p:nvPr>
        </p:nvSpPr>
        <p:spPr>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6.2.2.4</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6B5D8A-7827-7142-8D8B-766660C1B996}" type="slidenum">
              <a:rPr lang="en-US" sz="800"/>
              <a:pPr/>
              <a:t>38</a:t>
            </a:fld>
            <a:endParaRPr lang="en-US" sz="800"/>
          </a:p>
        </p:txBody>
      </p:sp>
      <p:sp>
        <p:nvSpPr>
          <p:cNvPr id="67586" name="Rectangle 2"/>
          <p:cNvSpPr>
            <a:spLocks noGrp="1" noRot="1" noChangeAspect="1" noChangeArrowheads="1" noTextEdit="1"/>
          </p:cNvSpPr>
          <p:nvPr>
            <p:ph type="sldImg"/>
          </p:nvPr>
        </p:nvSpPr>
        <p:spPr>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6.2.2.5</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EEC1162-6FFB-D444-8D3D-3214947CA82E}" type="slidenum">
              <a:rPr lang="en-US" sz="800"/>
              <a:pPr/>
              <a:t>39</a:t>
            </a:fld>
            <a:endParaRPr lang="en-US" sz="800"/>
          </a:p>
        </p:txBody>
      </p:sp>
      <p:sp>
        <p:nvSpPr>
          <p:cNvPr id="69634" name="Rectangle 2"/>
          <p:cNvSpPr>
            <a:spLocks noGrp="1" noRot="1" noChangeAspect="1" noChangeArrowheads="1" noTextEdit="1"/>
          </p:cNvSpPr>
          <p:nvPr>
            <p:ph type="sldImg"/>
          </p:nvPr>
        </p:nvSpPr>
        <p:spPr>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FEF0A5A-EED8-D74D-8F77-7227173DD893}" type="slidenum">
              <a:rPr lang="en-US" sz="800"/>
              <a:pPr/>
              <a:t>40</a:t>
            </a:fld>
            <a:endParaRPr lang="en-US" sz="80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6.3.1.1</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2E9C010-2543-D04F-8593-2F1EFFD1A8F0}" type="slidenum">
              <a:rPr lang="en-US" sz="800"/>
              <a:pPr/>
              <a:t>3</a:t>
            </a:fld>
            <a:endParaRPr lang="en-US" sz="800"/>
          </a:p>
        </p:txBody>
      </p:sp>
      <p:sp>
        <p:nvSpPr>
          <p:cNvPr id="10242" name="Rectangle 2"/>
          <p:cNvSpPr>
            <a:spLocks noGrp="1" noRot="1" noChangeAspect="1" noChangeArrowheads="1" noTextEdit="1"/>
          </p:cNvSpPr>
          <p:nvPr>
            <p:ph type="sldImg"/>
          </p:nvPr>
        </p:nvSpPr>
        <p:spPr>
          <a:ln/>
        </p:spPr>
      </p:sp>
      <p:sp>
        <p:nvSpPr>
          <p:cNvPr id="102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1"/>
              <a:t>Chapter 6 Sections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02CE1B5-928F-7947-94A1-2E690D513D05}" type="slidenum">
              <a:rPr lang="en-US" sz="800"/>
              <a:pPr/>
              <a:t>41</a:t>
            </a:fld>
            <a:endParaRPr lang="en-US" sz="80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6.3.1.2</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67E4411-4805-7B45-ACE8-8FD73206C05A}" type="slidenum">
              <a:rPr lang="en-US" sz="800"/>
              <a:pPr/>
              <a:t>42</a:t>
            </a:fld>
            <a:endParaRPr lang="en-US" sz="80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6.3.1.3</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E2442DA-20DA-CC4B-AEEF-A30B9BBA114D}" type="slidenum">
              <a:rPr lang="en-US" sz="800"/>
              <a:pPr/>
              <a:t>43</a:t>
            </a:fld>
            <a:endParaRPr lang="en-US" sz="80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6.3.1.4</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58D93E3E-B648-7048-8AE0-A89EAE9072A4}" type="slidenum">
              <a:rPr lang="en-US" sz="800"/>
              <a:pPr/>
              <a:t>44</a:t>
            </a:fld>
            <a:endParaRPr lang="en-US" sz="80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6.3.1.5</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0AFF39B-C87F-8449-965F-6DE6F533B438}" type="slidenum">
              <a:rPr lang="en-US" sz="800"/>
              <a:pPr/>
              <a:t>45</a:t>
            </a:fld>
            <a:endParaRPr lang="en-US" sz="80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6.3.1.6</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A82CF10-C56B-2949-8EA4-C380F251B940}" type="slidenum">
              <a:rPr lang="en-US" sz="800"/>
              <a:pPr/>
              <a:t>46</a:t>
            </a:fld>
            <a:endParaRPr lang="en-US" sz="80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6.3.1.7</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E628F96A-B1A7-564B-ABA5-ECA2A04AF09F}" type="slidenum">
              <a:rPr lang="en-US" sz="800"/>
              <a:pPr/>
              <a:t>47</a:t>
            </a:fld>
            <a:endParaRPr lang="en-US" sz="8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6.3.2.4</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4992909-FB83-1545-B350-0D22C6D9027F}" type="slidenum">
              <a:rPr lang="en-US" sz="800"/>
              <a:pPr/>
              <a:t>48</a:t>
            </a:fld>
            <a:endParaRPr lang="en-US" sz="80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AAE2D850-2875-DE47-861A-5C6C45D88760}" type="slidenum">
              <a:rPr lang="en-US" sz="800"/>
              <a:pPr/>
              <a:t>49</a:t>
            </a:fld>
            <a:endParaRPr lang="en-US" sz="80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6.4.1.1</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BA7BA190-6887-B94B-8526-B5189D795D82}" type="slidenum">
              <a:rPr lang="en-US" sz="800"/>
              <a:pPr/>
              <a:t>50</a:t>
            </a:fld>
            <a:endParaRPr lang="en-US" sz="800"/>
          </a:p>
        </p:txBody>
      </p:sp>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6.4.2.1</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B735C18-DF80-624F-ACEC-3ACED0C4E4CD}" type="slidenum">
              <a:rPr lang="en-US" sz="800"/>
              <a:pPr/>
              <a:t>4</a:t>
            </a:fld>
            <a:endParaRPr lang="en-US" sz="800"/>
          </a:p>
        </p:txBody>
      </p:sp>
      <p:sp>
        <p:nvSpPr>
          <p:cNvPr id="12290" name="Rectangle 2"/>
          <p:cNvSpPr>
            <a:spLocks noGrp="1" noRot="1" noChangeAspect="1" noChangeArrowheads="1" noTextEdit="1"/>
          </p:cNvSpPr>
          <p:nvPr>
            <p:ph type="sldImg"/>
          </p:nvPr>
        </p:nvSpPr>
        <p:spPr>
          <a:ln/>
        </p:spPr>
      </p:sp>
      <p:sp>
        <p:nvSpPr>
          <p:cNvPr id="122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6.0</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1B3D34BA-D7A9-7643-BE9F-7C3104CD8DA5}" type="slidenum">
              <a:rPr lang="en-US" sz="800"/>
              <a:pPr/>
              <a:t>51</a:t>
            </a:fld>
            <a:endParaRPr lang="en-US" sz="800"/>
          </a:p>
        </p:txBody>
      </p:sp>
      <p:sp>
        <p:nvSpPr>
          <p:cNvPr id="100354" name="Rectangle 2"/>
          <p:cNvSpPr>
            <a:spLocks noGrp="1" noRot="1" noChangeAspect="1" noChangeArrowheads="1" noTextEdit="1"/>
          </p:cNvSpPr>
          <p:nvPr>
            <p:ph type="sldImg"/>
          </p:nvPr>
        </p:nvSpPr>
        <p:spPr>
          <a:ln/>
        </p:spPr>
      </p:sp>
      <p:sp>
        <p:nvSpPr>
          <p:cNvPr id="1003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6.4.2.2</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C941A1B-0C30-964E-A381-D1F55E2B57DE}" type="slidenum">
              <a:rPr lang="en-US" sz="800"/>
              <a:pPr/>
              <a:t>52</a:t>
            </a:fld>
            <a:endParaRPr lang="en-US" sz="800"/>
          </a:p>
        </p:txBody>
      </p:sp>
      <p:sp>
        <p:nvSpPr>
          <p:cNvPr id="102402" name="Rectangle 2"/>
          <p:cNvSpPr>
            <a:spLocks noGrp="1" noRot="1" noChangeAspect="1" noChangeArrowheads="1" noTextEdit="1"/>
          </p:cNvSpPr>
          <p:nvPr>
            <p:ph type="sldImg"/>
          </p:nvPr>
        </p:nvSpPr>
        <p:spPr>
          <a:ln/>
        </p:spPr>
      </p:sp>
      <p:sp>
        <p:nvSpPr>
          <p:cNvPr id="1024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6.4.3</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4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56D85A9-743D-1547-8B4C-2DEF66CC9776}" type="slidenum">
              <a:rPr lang="en-US" sz="800"/>
              <a:pPr/>
              <a:t>53</a:t>
            </a:fld>
            <a:endParaRPr lang="en-US" sz="800"/>
          </a:p>
        </p:txBody>
      </p:sp>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6.4.3.1</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72A9E01E-A65F-7F46-A04E-DF9CC91D2251}" type="slidenum">
              <a:rPr lang="en-US" sz="800"/>
              <a:pPr/>
              <a:t>54</a:t>
            </a:fld>
            <a:endParaRPr lang="en-US" sz="800"/>
          </a:p>
        </p:txBody>
      </p:sp>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6.4.3.2</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55</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56</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0A7AF211-02D4-CA4C-B739-BDD3E82BAC44}" type="slidenum">
              <a:rPr lang="en-US" sz="800"/>
              <a:pPr/>
              <a:t>57</a:t>
            </a:fld>
            <a:endParaRPr lang="en-US" sz="800"/>
          </a:p>
        </p:txBody>
      </p:sp>
      <p:sp>
        <p:nvSpPr>
          <p:cNvPr id="120834" name="Rectangle 2"/>
          <p:cNvSpPr>
            <a:spLocks noGrp="1" noRot="1" noChangeAspect="1" noChangeArrowheads="1" noTextEdit="1"/>
          </p:cNvSpPr>
          <p:nvPr>
            <p:ph type="sldImg"/>
          </p:nvPr>
        </p:nvSpPr>
        <p:spPr>
          <a:ln/>
        </p:spPr>
      </p:sp>
      <p:sp>
        <p:nvSpPr>
          <p:cNvPr id="1208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1.5 &amp; 1.5.1</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DA05E349-FAC2-4F47-836B-4EF6ACED5885}" type="slidenum">
              <a:rPr lang="en-US" sz="800"/>
              <a:pPr/>
              <a:t>9</a:t>
            </a:fld>
            <a:endParaRPr lang="en-US" sz="800"/>
          </a:p>
        </p:txBody>
      </p:sp>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6.1.1.1</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9F2327E6-4734-0841-AA74-337C54BF80B4}" type="slidenum">
              <a:rPr lang="en-US" sz="800"/>
              <a:pPr/>
              <a:t>10</a:t>
            </a:fld>
            <a:endParaRPr lang="en-US" sz="800"/>
          </a:p>
        </p:txBody>
      </p:sp>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6.1.1.2</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2268CAEF-2BCA-7644-A1A8-F6B22D55B2B0}" type="slidenum">
              <a:rPr lang="en-US" sz="800"/>
              <a:pPr/>
              <a:t>11</a:t>
            </a:fld>
            <a:endParaRPr lang="en-US" sz="800"/>
          </a:p>
        </p:txBody>
      </p:sp>
      <p:sp>
        <p:nvSpPr>
          <p:cNvPr id="20482" name="Rectangle 2"/>
          <p:cNvSpPr>
            <a:spLocks noGrp="1" noRot="1" noChangeAspect="1" noChangeArrowheads="1" noTextEdit="1"/>
          </p:cNvSpPr>
          <p:nvPr>
            <p:ph type="sldImg"/>
          </p:nvPr>
        </p:nvSpPr>
        <p:spPr>
          <a:ln/>
        </p:spPr>
      </p:sp>
      <p:sp>
        <p:nvSpPr>
          <p:cNvPr id="204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6.1.2.1</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F812739F-7512-6D4E-A0F2-870FB8F48F52}" type="slidenum">
              <a:rPr lang="en-US" sz="800"/>
              <a:pPr/>
              <a:t>12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6.1.2.2</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47233767-0219-3F4D-98C5-8749B43C2B31}" type="slidenum">
              <a:rPr lang="en-US" sz="800"/>
              <a:pPr/>
              <a:t>19</a:t>
            </a:fld>
            <a:endParaRPr lang="en-US" sz="800"/>
          </a:p>
        </p:txBody>
      </p:sp>
      <p:sp>
        <p:nvSpPr>
          <p:cNvPr id="30722" name="Rectangle 2"/>
          <p:cNvSpPr>
            <a:spLocks noGrp="1" noRot="1" noChangeAspect="1" noChangeArrowheads="1" noTextEdit="1"/>
          </p:cNvSpPr>
          <p:nvPr>
            <p:ph type="sldImg"/>
          </p:nvPr>
        </p:nvSpPr>
        <p:spPr>
          <a:ln/>
        </p:spPr>
      </p:sp>
      <p:sp>
        <p:nvSpPr>
          <p:cNvPr id="30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a:t>Section 6.1.3.2</a:t>
            </a: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6" name="Rectangle 4"/>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43D844E5-4C11-CD4D-BDFA-5BA7616DB575}"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9" descr="Cisco_New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420686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115809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02292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smtClean="0"/>
          </a:p>
        </p:txBody>
      </p:sp>
    </p:spTree>
    <p:extLst>
      <p:ext uri="{BB962C8B-B14F-4D97-AF65-F5344CB8AC3E}">
        <p14:creationId xmlns:p14="http://schemas.microsoft.com/office/powerpoint/2010/main" val="15778874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6" name="Rectangle 279"/>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10CF1282-E12F-0748-BB44-EA9ADFDAC0D6}" type="slidenum">
              <a:rPr lang="en-US" sz="1000">
                <a:solidFill>
                  <a:srgbClr val="D3D3D3"/>
                </a:solidFill>
              </a:rPr>
              <a:pPr algn="r" defTabSz="814388">
                <a:lnSpc>
                  <a:spcPct val="100000"/>
                </a:lnSpc>
              </a:pPr>
              <a:t>‹#›</a:t>
            </a:fld>
            <a:endParaRPr lang="en-US" sz="1000">
              <a:solidFill>
                <a:srgbClr val="D3D3D3"/>
              </a:solidFill>
            </a:endParaRPr>
          </a:p>
        </p:txBody>
      </p:sp>
      <p:pic>
        <p:nvPicPr>
          <p:cNvPr id="9" name="Picture 331" descr="Cisco_New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smtClean="0"/>
              <a:t>Click to edit Master title style</a:t>
            </a:r>
            <a:endParaRPr lang="en-US"/>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smtClean="0"/>
              <a:t>Click to edit Master subtitle style</a:t>
            </a:r>
            <a:endParaRPr lang="en-US"/>
          </a:p>
        </p:txBody>
      </p:sp>
    </p:spTree>
    <p:extLst>
      <p:ext uri="{BB962C8B-B14F-4D97-AF65-F5344CB8AC3E}">
        <p14:creationId xmlns:p14="http://schemas.microsoft.com/office/powerpoint/2010/main" val="27161157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63200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5134685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100445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698161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57518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6891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smtClean="0"/>
              <a:t>Click to edit Master title style</a:t>
            </a:r>
            <a:endParaRPr lang="en-US"/>
          </a:p>
        </p:txBody>
      </p:sp>
      <p:sp>
        <p:nvSpPr>
          <p:cNvPr id="3" name="Content Placeholder 2"/>
          <p:cNvSpPr>
            <a:spLocks noGrp="1"/>
          </p:cNvSpPr>
          <p:nvPr>
            <p:ph idx="1"/>
          </p:nvPr>
        </p:nvSpPr>
        <p:spPr>
          <a:xfrm>
            <a:off x="655638" y="1687390"/>
            <a:ext cx="7940675" cy="47207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58683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263968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147915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321747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58766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8392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152400" y="1371600"/>
            <a:ext cx="8839200" cy="5105400"/>
          </a:xfrm>
        </p:spPr>
        <p:txBody>
          <a:bodyPr/>
          <a:lstStyle/>
          <a:p>
            <a:pPr lvl="0"/>
            <a:endParaRPr lang="en-US" noProof="0" dirty="0" smtClean="0"/>
          </a:p>
        </p:txBody>
      </p:sp>
    </p:spTree>
    <p:extLst>
      <p:ext uri="{BB962C8B-B14F-4D97-AF65-F5344CB8AC3E}">
        <p14:creationId xmlns:p14="http://schemas.microsoft.com/office/powerpoint/2010/main" val="1172467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526986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221678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844741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6974268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58903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731808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8944940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5.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ITE PC v4.1</a:t>
            </a:r>
          </a:p>
          <a:p>
            <a:pPr algn="l" defTabSz="814388">
              <a:lnSpc>
                <a:spcPct val="100000"/>
              </a:lnSpc>
            </a:pPr>
            <a:r>
              <a:rPr lang="en-US" sz="700">
                <a:solidFill>
                  <a:srgbClr val="D3D3D3"/>
                </a:solidFill>
              </a:rPr>
              <a:t>Chapter 1</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C95F9FD0-88F3-5244-8B65-7949B245539C}" type="slidenum">
              <a:rPr lang="en-US" sz="1000">
                <a:solidFill>
                  <a:srgbClr val="D3D3D3"/>
                </a:solidFill>
              </a:rPr>
              <a:pPr algn="r" defTabSz="814388">
                <a:lnSpc>
                  <a:spcPct val="100000"/>
                </a:lnSpc>
              </a:pPr>
              <a:t>‹#›</a:t>
            </a:fld>
            <a:endParaRPr lang="en-US" sz="1000">
              <a:solidFill>
                <a:srgbClr val="D3D3D3"/>
              </a:solidFill>
            </a:endParaRPr>
          </a:p>
        </p:txBody>
      </p:sp>
      <p:sp>
        <p:nvSpPr>
          <p:cNvPr id="1029" name="Rectangle 6"/>
          <p:cNvSpPr>
            <a:spLocks noGrp="1" noChangeArrowheads="1"/>
          </p:cNvSpPr>
          <p:nvPr>
            <p:ph type="body" idx="1"/>
          </p:nvPr>
        </p:nvSpPr>
        <p:spPr bwMode="auto">
          <a:xfrm>
            <a:off x="655638" y="2014538"/>
            <a:ext cx="7940675"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2007 – 2010, Cisco Systems, Inc. All rights reserved.</a:t>
            </a:r>
          </a:p>
        </p:txBody>
      </p:sp>
      <p:sp>
        <p:nvSpPr>
          <p:cNvPr id="1032" name="Rectangle 9"/>
          <p:cNvSpPr>
            <a:spLocks noChangeArrowheads="1"/>
          </p:cNvSpPr>
          <p:nvPr/>
        </p:nvSpPr>
        <p:spPr bwMode="auto">
          <a:xfrm>
            <a:off x="7123113" y="6672263"/>
            <a:ext cx="6508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Public</a:t>
            </a:r>
          </a:p>
        </p:txBody>
      </p:sp>
    </p:spTree>
  </p:cSld>
  <p:clrMap bg1="lt1" tx1="dk1" bg2="lt2" tx2="dk2" accent1="accent1" accent2="accent2" accent3="accent3" accent4="accent4" accent5="accent5" accent6="accent6" hlink="hlink" folHlink="folHlink"/>
  <p:sldLayoutIdLst>
    <p:sldLayoutId id="2147484205"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Lst>
  <p:timing>
    <p:tnLst>
      <p:par>
        <p:cTn xmlns:p14="http://schemas.microsoft.com/office/powerpoint/2010/mai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675" y="393700"/>
            <a:ext cx="87725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n-U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BFB9F3DE-403E-1C4B-A3E0-6230A9798A2E}" type="slidenum">
              <a:rPr lang="en-US" sz="1000">
                <a:solidFill>
                  <a:srgbClr val="D3D3D3"/>
                </a:solidFill>
              </a:rPr>
              <a:pPr algn="r" defTabSz="814388">
                <a:lnSpc>
                  <a:spcPct val="100000"/>
                </a:lnSpc>
              </a:pPr>
              <a:t>‹#›</a:t>
            </a:fld>
            <a:endParaRPr lang="en-US" sz="1000">
              <a:solidFill>
                <a:srgbClr val="D3D3D3"/>
              </a:solidFill>
            </a:endParaRPr>
          </a:p>
        </p:txBody>
      </p:sp>
      <p:sp>
        <p:nvSpPr>
          <p:cNvPr id="3077" name="Rectangle 6284"/>
          <p:cNvSpPr>
            <a:spLocks noGrp="1" noChangeArrowheads="1"/>
          </p:cNvSpPr>
          <p:nvPr>
            <p:ph type="body" idx="1"/>
          </p:nvPr>
        </p:nvSpPr>
        <p:spPr bwMode="auto">
          <a:xfrm>
            <a:off x="212725" y="1379538"/>
            <a:ext cx="8734425" cy="508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n-US" sz="700">
                <a:solidFill>
                  <a:srgbClr val="D3D3D3"/>
                </a:solidFill>
              </a:rPr>
              <a:t>© 2008 Cisco Systems, Inc. All rights reserved.</a:t>
            </a:r>
          </a:p>
        </p:txBody>
      </p:sp>
      <p:sp>
        <p:nvSpPr>
          <p:cNvPr id="3079" name="Rectangle 6313"/>
          <p:cNvSpPr>
            <a:spLocks noChangeArrowheads="1"/>
          </p:cNvSpPr>
          <p:nvPr/>
        </p:nvSpPr>
        <p:spPr bwMode="auto">
          <a:xfrm>
            <a:off x="6896100" y="6672263"/>
            <a:ext cx="877888"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r>
              <a:rPr lang="en-US" sz="700">
                <a:solidFill>
                  <a:srgbClr val="D3D3D3"/>
                </a:solidFill>
              </a:rPr>
              <a:t>Cisco Confidential</a:t>
            </a:r>
          </a:p>
        </p:txBody>
      </p:sp>
      <p:pic>
        <p:nvPicPr>
          <p:cNvPr id="3080" name="Picture 8" descr="Rev08_Cisco_BrandBar10_060408.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206" r:id="rId1"/>
    <p:sldLayoutId id="2147484195" r:id="rId2"/>
    <p:sldLayoutId id="2147484196" r:id="rId3"/>
    <p:sldLayoutId id="2147484197" r:id="rId4"/>
    <p:sldLayoutId id="2147484198" r:id="rId5"/>
    <p:sldLayoutId id="2147484199" r:id="rId6"/>
    <p:sldLayoutId id="2147484200" r:id="rId7"/>
    <p:sldLayoutId id="2147484201" r:id="rId8"/>
    <p:sldLayoutId id="2147484202" r:id="rId9"/>
    <p:sldLayoutId id="2147484203" r:id="rId10"/>
    <p:sldLayoutId id="2147484204" r:id="rId11"/>
    <p:sldLayoutId id="2147484207" r:id="rId12"/>
  </p:sldLayoutIdLst>
  <p:timing>
    <p:tnLst>
      <p:par>
        <p:cTn xmlns:p14="http://schemas.microsoft.com/office/powerpoint/2010/main" id="1" dur="indefinite" restart="never" nodeType="tmRoot"/>
      </p:par>
    </p:tnLst>
  </p:timing>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5.jpeg"/><Relationship Id="rId3" Type="http://schemas.openxmlformats.org/officeDocument/2006/relationships/image" Target="../media/image16.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7.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image" Target="../media/image1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wmf"/><Relationship Id="rId1" Type="http://schemas.openxmlformats.org/officeDocument/2006/relationships/slideLayout" Target="../slideLayouts/slideLayout14.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wmf"/><Relationship Id="rId6" Type="http://schemas.openxmlformats.org/officeDocument/2006/relationships/image" Target="../media/image33.wmf"/><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wmf"/><Relationship Id="rId6" Type="http://schemas.openxmlformats.org/officeDocument/2006/relationships/image" Target="../media/image33.wmf"/><Relationship Id="rId1" Type="http://schemas.openxmlformats.org/officeDocument/2006/relationships/slideLayout" Target="../slideLayouts/slideLayout14.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wmf"/><Relationship Id="rId6" Type="http://schemas.openxmlformats.org/officeDocument/2006/relationships/image" Target="../media/image33.wmf"/><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3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3.xml"/><Relationship Id="rId3" Type="http://schemas.openxmlformats.org/officeDocument/2006/relationships/image" Target="../media/image38.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1.jpeg"/></Relationships>
</file>

<file path=ppt/slides/_rels/slide49.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wmf"/><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8.jpeg"/></Relationships>
</file>

<file path=ppt/slides/_rels/slide50.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wmf"/><Relationship Id="rId1" Type="http://schemas.openxmlformats.org/officeDocument/2006/relationships/slideLayout" Target="../slideLayouts/slideLayout14.xml"/><Relationship Id="rId2" Type="http://schemas.openxmlformats.org/officeDocument/2006/relationships/notesSlide" Target="../notesSlides/notesSlide39.xml"/></Relationships>
</file>

<file path=ppt/slides/_rels/slide51.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wmf"/><Relationship Id="rId1" Type="http://schemas.openxmlformats.org/officeDocument/2006/relationships/slideLayout" Target="../slideLayouts/slideLayout14.xml"/><Relationship Id="rId2" Type="http://schemas.openxmlformats.org/officeDocument/2006/relationships/notesSlide" Target="../notesSlides/notesSlide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image" Target="../media/image30.wmf"/><Relationship Id="rId4" Type="http://schemas.openxmlformats.org/officeDocument/2006/relationships/image" Target="../media/image31.wmf"/><Relationship Id="rId5" Type="http://schemas.openxmlformats.org/officeDocument/2006/relationships/image" Target="../media/image32.wmf"/><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30.wmf"/><Relationship Id="rId5" Type="http://schemas.openxmlformats.org/officeDocument/2006/relationships/image" Target="../media/image31.wmf"/><Relationship Id="rId6" Type="http://schemas.openxmlformats.org/officeDocument/2006/relationships/image" Target="../media/image32.wmf"/><Relationship Id="rId1" Type="http://schemas.openxmlformats.org/officeDocument/2006/relationships/slideLayout" Target="../slideLayouts/slideLayout14.xml"/><Relationship Id="rId2" Type="http://schemas.openxmlformats.org/officeDocument/2006/relationships/notesSlide" Target="../notesSlides/notesSlide4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9.png"/><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n-US" sz="2800">
                <a:latin typeface="Arial" charset="0"/>
              </a:rPr>
              <a:t>Chapter 6:</a:t>
            </a:r>
            <a:br>
              <a:rPr lang="en-US" sz="2800">
                <a:latin typeface="Arial" charset="0"/>
              </a:rPr>
            </a:br>
            <a:r>
              <a:rPr lang="en-US" sz="2800">
                <a:latin typeface="Arial" charset="0"/>
              </a:rPr>
              <a:t>Network Layer</a:t>
            </a:r>
            <a:endParaRPr lang="en-US" sz="2800">
              <a:solidFill>
                <a:schemeClr val="folHlink"/>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buFont typeface="Wingdings" charset="0"/>
              <a:buNone/>
            </a:pPr>
            <a:r>
              <a:rPr lang="en-US" sz="2400" dirty="0" smtClean="0">
                <a:latin typeface="Arial" charset="0"/>
              </a:rPr>
              <a:t>Network Layer Protocols</a:t>
            </a:r>
            <a:endParaRPr lang="en-US" sz="2400" dirty="0">
              <a:latin typeface="Arial" charset="0"/>
            </a:endParaRPr>
          </a:p>
        </p:txBody>
      </p:sp>
    </p:spTree>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noChangeArrowheads="1"/>
          </p:cNvSpPr>
          <p:nvPr>
            <p:ph type="title"/>
          </p:nvPr>
        </p:nvSpPr>
        <p:spPr/>
        <p:txBody>
          <a:bodyPr/>
          <a:lstStyle/>
          <a:p>
            <a:pPr eaLnBrk="1" hangingPunct="1"/>
            <a:r>
              <a:rPr lang="en-US" sz="1800">
                <a:latin typeface="Arial" charset="0"/>
              </a:rPr>
              <a:t>Network Layer in Communication</a:t>
            </a:r>
            <a:br>
              <a:rPr lang="en-US" sz="1800">
                <a:latin typeface="Arial" charset="0"/>
              </a:rPr>
            </a:br>
            <a:r>
              <a:rPr lang="en-US">
                <a:latin typeface="Arial" charset="0"/>
              </a:rPr>
              <a:t>Network Layer Protocols</a:t>
            </a:r>
          </a:p>
        </p:txBody>
      </p:sp>
      <p:sp>
        <p:nvSpPr>
          <p:cNvPr id="17410" name="Content Placeholder 1"/>
          <p:cNvSpPr>
            <a:spLocks noGrp="1"/>
          </p:cNvSpPr>
          <p:nvPr>
            <p:ph idx="1"/>
          </p:nvPr>
        </p:nvSpPr>
        <p:spPr/>
        <p:txBody>
          <a:bodyPr/>
          <a:lstStyle/>
          <a:p>
            <a:pPr marL="0" indent="0">
              <a:buFont typeface="Wingdings" charset="0"/>
              <a:buNone/>
              <a:defRPr/>
            </a:pPr>
            <a:r>
              <a:rPr lang="en-US" dirty="0" smtClean="0">
                <a:latin typeface="Arial" charset="0"/>
              </a:rPr>
              <a:t>Common Network Layer Protocols</a:t>
            </a:r>
          </a:p>
          <a:p>
            <a:pPr>
              <a:defRPr/>
            </a:pPr>
            <a:r>
              <a:rPr lang="en-US" dirty="0" smtClean="0">
                <a:latin typeface="Arial" charset="0"/>
              </a:rPr>
              <a:t>Internet Protocol version 4 (IPv4)</a:t>
            </a:r>
          </a:p>
          <a:p>
            <a:pPr>
              <a:defRPr/>
            </a:pPr>
            <a:r>
              <a:rPr lang="en-US" dirty="0" smtClean="0">
                <a:latin typeface="Arial" charset="0"/>
              </a:rPr>
              <a:t>Internet Protocol version 6 (IPv6)</a:t>
            </a:r>
          </a:p>
          <a:p>
            <a:pPr>
              <a:defRPr/>
            </a:pPr>
            <a:endParaRPr lang="en-US" dirty="0">
              <a:latin typeface="Arial" charset="0"/>
            </a:endParaRPr>
          </a:p>
          <a:p>
            <a:pPr marL="0" indent="0">
              <a:buFont typeface="Wingdings" charset="0"/>
              <a:buNone/>
              <a:defRPr/>
            </a:pPr>
            <a:r>
              <a:rPr lang="en-US" dirty="0" smtClean="0">
                <a:latin typeface="Arial" charset="0"/>
              </a:rPr>
              <a:t>Legacy Network Layer Protocols</a:t>
            </a:r>
          </a:p>
          <a:p>
            <a:pPr>
              <a:defRPr/>
            </a:pPr>
            <a:r>
              <a:rPr lang="en-US" dirty="0" smtClean="0">
                <a:latin typeface="Arial" charset="0"/>
              </a:rPr>
              <a:t>Novell Internetwork Packet Exchange (IPX)</a:t>
            </a:r>
          </a:p>
          <a:p>
            <a:pPr>
              <a:defRPr/>
            </a:pPr>
            <a:r>
              <a:rPr lang="en-US" dirty="0" smtClean="0">
                <a:latin typeface="Arial" charset="0"/>
              </a:rPr>
              <a:t>AppleTalk</a:t>
            </a:r>
          </a:p>
          <a:p>
            <a:pPr>
              <a:defRPr/>
            </a:pPr>
            <a:r>
              <a:rPr lang="en-US" dirty="0" smtClean="0">
                <a:latin typeface="Arial" charset="0"/>
              </a:rPr>
              <a:t>Connectionless Network Service (CLNS/</a:t>
            </a:r>
            <a:r>
              <a:rPr lang="en-US" dirty="0" err="1" smtClean="0">
                <a:latin typeface="Arial" charset="0"/>
              </a:rPr>
              <a:t>DECNet</a:t>
            </a:r>
            <a:r>
              <a:rPr lang="en-US" dirty="0" smtClean="0">
                <a:latin typeface="Arial" charset="0"/>
              </a:rPr>
              <a:t>)</a:t>
            </a:r>
            <a:endParaRPr lang="en-US" dirty="0">
              <a:latin typeface="Arial"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noChangeArrowheads="1"/>
          </p:cNvSpPr>
          <p:nvPr>
            <p:ph type="title"/>
          </p:nvPr>
        </p:nvSpPr>
        <p:spPr/>
        <p:txBody>
          <a:bodyPr/>
          <a:lstStyle/>
          <a:p>
            <a:pPr eaLnBrk="1" hangingPunct="1"/>
            <a:r>
              <a:rPr lang="en-US" sz="1800">
                <a:latin typeface="Arial" charset="0"/>
              </a:rPr>
              <a:t>Characteristics of the IP protocol</a:t>
            </a:r>
            <a:r>
              <a:rPr lang="en-US">
                <a:latin typeface="Arial" charset="0"/>
              </a:rPr>
              <a:t/>
            </a:r>
            <a:br>
              <a:rPr lang="en-US">
                <a:latin typeface="Arial" charset="0"/>
              </a:rPr>
            </a:br>
            <a:r>
              <a:rPr lang="en-US">
                <a:latin typeface="Arial" charset="0"/>
              </a:rPr>
              <a:t>Characteristics of IP</a:t>
            </a:r>
          </a:p>
        </p:txBody>
      </p:sp>
      <p:pic>
        <p:nvPicPr>
          <p:cNvPr id="1945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624013"/>
            <a:ext cx="70104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800">
                <a:latin typeface="Arial" charset="0"/>
              </a:rPr>
              <a:t>Characteristics of the IP protocol</a:t>
            </a:r>
            <a:br>
              <a:rPr lang="en-US" sz="1800">
                <a:latin typeface="Arial" charset="0"/>
              </a:rPr>
            </a:br>
            <a:r>
              <a:rPr lang="en-US">
                <a:latin typeface="Arial" charset="0"/>
              </a:rPr>
              <a:t>IP - Connectionless</a:t>
            </a: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475" y="1870075"/>
            <a:ext cx="763905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2"/>
          <p:cNvSpPr>
            <a:spLocks noGrp="1" noChangeArrowheads="1"/>
          </p:cNvSpPr>
          <p:nvPr>
            <p:ph type="title"/>
          </p:nvPr>
        </p:nvSpPr>
        <p:spPr/>
        <p:txBody>
          <a:bodyPr/>
          <a:lstStyle/>
          <a:p>
            <a:pPr algn="ctr" eaLnBrk="1" hangingPunct="1">
              <a:defRPr/>
            </a:pPr>
            <a:r>
              <a:rPr lang="en-US" dirty="0" smtClean="0"/>
              <a:t>“Best Effort” Delivery (Unreliable)</a:t>
            </a:r>
          </a:p>
        </p:txBody>
      </p:sp>
      <p:sp>
        <p:nvSpPr>
          <p:cNvPr id="442371" name="Rectangle 3"/>
          <p:cNvSpPr>
            <a:spLocks noGrp="1" noChangeArrowheads="1"/>
          </p:cNvSpPr>
          <p:nvPr>
            <p:ph type="body" idx="1"/>
          </p:nvPr>
        </p:nvSpPr>
        <p:spPr>
          <a:xfrm>
            <a:off x="152400" y="4724400"/>
            <a:ext cx="8839200" cy="1905000"/>
          </a:xfrm>
        </p:spPr>
        <p:txBody>
          <a:bodyPr/>
          <a:lstStyle/>
          <a:p>
            <a:pPr eaLnBrk="1" hangingPunct="1">
              <a:defRPr/>
            </a:pPr>
            <a:r>
              <a:rPr lang="en-US" i="1" dirty="0" smtClean="0">
                <a:solidFill>
                  <a:srgbClr val="3366FF"/>
                </a:solidFill>
              </a:rPr>
              <a:t>Unreliable</a:t>
            </a:r>
            <a:r>
              <a:rPr lang="en-US" dirty="0" smtClean="0">
                <a:solidFill>
                  <a:srgbClr val="3366FF"/>
                </a:solidFill>
              </a:rPr>
              <a:t> </a:t>
            </a:r>
            <a:r>
              <a:rPr lang="en-US" dirty="0" smtClean="0"/>
              <a:t>means simply that IP does not have the capability to manage and recover from undelivered or corrupt packets.</a:t>
            </a:r>
          </a:p>
          <a:p>
            <a:pPr eaLnBrk="1" hangingPunct="1">
              <a:defRPr/>
            </a:pPr>
            <a:r>
              <a:rPr lang="en-US" dirty="0" smtClean="0"/>
              <a:t>Since protocols at</a:t>
            </a:r>
            <a:r>
              <a:rPr lang="en-US" i="1" dirty="0" smtClean="0">
                <a:solidFill>
                  <a:srgbClr val="FFFF00"/>
                </a:solidFill>
              </a:rPr>
              <a:t> </a:t>
            </a:r>
            <a:r>
              <a:rPr lang="en-US" i="1" dirty="0" smtClean="0">
                <a:solidFill>
                  <a:srgbClr val="3366FF"/>
                </a:solidFill>
              </a:rPr>
              <a:t>other layers can manage reliability</a:t>
            </a:r>
            <a:r>
              <a:rPr lang="en-US" dirty="0" smtClean="0"/>
              <a:t>, IP is allowed to function very efficiently at the Network Layer. </a:t>
            </a:r>
          </a:p>
        </p:txBody>
      </p:sp>
      <p:pic>
        <p:nvPicPr>
          <p:cNvPr id="17412" name="Picture 6" descr="ipv4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204200"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149627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46" name="Rectangle 2"/>
          <p:cNvSpPr>
            <a:spLocks noGrp="1" noChangeArrowheads="1"/>
          </p:cNvSpPr>
          <p:nvPr>
            <p:ph type="title"/>
          </p:nvPr>
        </p:nvSpPr>
        <p:spPr/>
        <p:txBody>
          <a:bodyPr/>
          <a:lstStyle/>
          <a:p>
            <a:pPr algn="ctr" eaLnBrk="1" hangingPunct="1">
              <a:defRPr/>
            </a:pPr>
            <a:r>
              <a:rPr lang="en-US" dirty="0" smtClean="0"/>
              <a:t>Connectionless</a:t>
            </a:r>
          </a:p>
        </p:txBody>
      </p:sp>
      <p:pic>
        <p:nvPicPr>
          <p:cNvPr id="16387" name="Picture 6" descr="ipv4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24000"/>
            <a:ext cx="8483600" cy="3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1352" name="Picture 8" descr="ipv4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524000"/>
            <a:ext cx="84836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a:spLocks noChangeArrowheads="1"/>
          </p:cNvSpPr>
          <p:nvPr/>
        </p:nvSpPr>
        <p:spPr bwMode="auto">
          <a:xfrm>
            <a:off x="457200" y="5410200"/>
            <a:ext cx="80772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en-US" sz="1800" b="1">
                <a:solidFill>
                  <a:schemeClr val="bg1"/>
                </a:solidFill>
              </a:rPr>
              <a:t>Connectionless packet delivery may, however, result in packets arriving at the destination out of sequence. </a:t>
            </a:r>
          </a:p>
          <a:p>
            <a:pPr lvl="1" algn="l"/>
            <a:r>
              <a:rPr lang="en-US" sz="1600" b="1">
                <a:solidFill>
                  <a:schemeClr val="bg1"/>
                </a:solidFill>
              </a:rPr>
              <a:t>If </a:t>
            </a:r>
            <a:r>
              <a:rPr lang="en-US" sz="1600" b="1"/>
              <a:t>out-of-order or missing packets </a:t>
            </a:r>
            <a:r>
              <a:rPr lang="en-US" sz="1600" b="1">
                <a:solidFill>
                  <a:schemeClr val="bg1"/>
                </a:solidFill>
              </a:rPr>
              <a:t>create problems for the application using the data, then upper layer services will have to resolve these issues.</a:t>
            </a:r>
          </a:p>
        </p:txBody>
      </p:sp>
    </p:spTree>
    <p:extLst>
      <p:ext uri="{BB962C8B-B14F-4D97-AF65-F5344CB8AC3E}">
        <p14:creationId xmlns:p14="http://schemas.microsoft.com/office/powerpoint/2010/main" val="2298899672"/>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441352"/>
                                        </p:tgtEl>
                                        <p:attrNameLst>
                                          <p:attrName>style.visibility</p:attrName>
                                        </p:attrNameLst>
                                      </p:cBhvr>
                                      <p:to>
                                        <p:strVal val="visible"/>
                                      </p:to>
                                    </p:set>
                                    <p:animEffect transition="in" filter="fade">
                                      <p:cBhvr>
                                        <p:cTn id="7" dur="500"/>
                                        <p:tgtEl>
                                          <p:spTgt spid="44135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Rectangle 2"/>
          <p:cNvSpPr>
            <a:spLocks noGrp="1" noChangeArrowheads="1"/>
          </p:cNvSpPr>
          <p:nvPr>
            <p:ph type="title"/>
          </p:nvPr>
        </p:nvSpPr>
        <p:spPr/>
        <p:txBody>
          <a:bodyPr/>
          <a:lstStyle/>
          <a:p>
            <a:pPr algn="ctr" eaLnBrk="1" hangingPunct="1">
              <a:defRPr/>
            </a:pPr>
            <a:r>
              <a:rPr lang="en-US" dirty="0" smtClean="0"/>
              <a:t>Media Independent</a:t>
            </a:r>
          </a:p>
        </p:txBody>
      </p:sp>
      <p:sp>
        <p:nvSpPr>
          <p:cNvPr id="443395" name="Rectangle 3"/>
          <p:cNvSpPr>
            <a:spLocks noGrp="1" noChangeArrowheads="1"/>
          </p:cNvSpPr>
          <p:nvPr>
            <p:ph type="body" idx="1"/>
          </p:nvPr>
        </p:nvSpPr>
        <p:spPr>
          <a:xfrm>
            <a:off x="152400" y="5029200"/>
            <a:ext cx="8839200" cy="1676400"/>
          </a:xfrm>
        </p:spPr>
        <p:txBody>
          <a:bodyPr/>
          <a:lstStyle/>
          <a:p>
            <a:pPr eaLnBrk="1" hangingPunct="1">
              <a:defRPr/>
            </a:pPr>
            <a:r>
              <a:rPr lang="en-US" dirty="0" smtClean="0"/>
              <a:t>Not concerned with the physical medium.</a:t>
            </a:r>
          </a:p>
          <a:p>
            <a:pPr eaLnBrk="1" hangingPunct="1">
              <a:defRPr/>
            </a:pPr>
            <a:r>
              <a:rPr lang="en-US" dirty="0" smtClean="0"/>
              <a:t>Operates independent of the layers that handle the physical medium that carries the packet.</a:t>
            </a:r>
          </a:p>
        </p:txBody>
      </p:sp>
      <p:pic>
        <p:nvPicPr>
          <p:cNvPr id="18436" name="Picture 5" descr="ipv4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79883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Oval 6"/>
          <p:cNvSpPr>
            <a:spLocks noChangeArrowheads="1"/>
          </p:cNvSpPr>
          <p:nvPr/>
        </p:nvSpPr>
        <p:spPr bwMode="auto">
          <a:xfrm>
            <a:off x="1371600" y="3048000"/>
            <a:ext cx="1295400" cy="457200"/>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8438" name="Oval 7"/>
          <p:cNvSpPr>
            <a:spLocks noChangeArrowheads="1"/>
          </p:cNvSpPr>
          <p:nvPr/>
        </p:nvSpPr>
        <p:spPr bwMode="auto">
          <a:xfrm>
            <a:off x="2286000" y="2514600"/>
            <a:ext cx="1295400" cy="457200"/>
          </a:xfrm>
          <a:prstGeom prst="ellipse">
            <a:avLst/>
          </a:prstGeom>
          <a:noFill/>
          <a:ln w="3810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18439" name="Oval 9"/>
          <p:cNvSpPr>
            <a:spLocks noChangeArrowheads="1"/>
          </p:cNvSpPr>
          <p:nvPr/>
        </p:nvSpPr>
        <p:spPr bwMode="auto">
          <a:xfrm>
            <a:off x="6172200" y="3124200"/>
            <a:ext cx="1447800" cy="381000"/>
          </a:xfrm>
          <a:prstGeom prst="ellipse">
            <a:avLst/>
          </a:prstGeom>
          <a:noFill/>
          <a:ln w="38100" algn="ctr">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18440" name="Oval 8"/>
          <p:cNvSpPr>
            <a:spLocks noChangeArrowheads="1"/>
          </p:cNvSpPr>
          <p:nvPr/>
        </p:nvSpPr>
        <p:spPr bwMode="auto">
          <a:xfrm>
            <a:off x="3962400" y="1752600"/>
            <a:ext cx="1066800" cy="38100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Tree>
    <p:extLst>
      <p:ext uri="{BB962C8B-B14F-4D97-AF65-F5344CB8AC3E}">
        <p14:creationId xmlns:p14="http://schemas.microsoft.com/office/powerpoint/2010/main" val="2942780902"/>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noChangeArrowheads="1"/>
          </p:cNvSpPr>
          <p:nvPr>
            <p:ph type="title"/>
          </p:nvPr>
        </p:nvSpPr>
        <p:spPr/>
        <p:txBody>
          <a:bodyPr/>
          <a:lstStyle/>
          <a:p>
            <a:pPr algn="ctr" eaLnBrk="1" hangingPunct="1">
              <a:defRPr/>
            </a:pPr>
            <a:r>
              <a:rPr lang="en-US" dirty="0" smtClean="0"/>
              <a:t>Media Independent</a:t>
            </a:r>
          </a:p>
        </p:txBody>
      </p:sp>
      <p:sp>
        <p:nvSpPr>
          <p:cNvPr id="445443" name="Rectangle 3"/>
          <p:cNvSpPr>
            <a:spLocks noGrp="1" noChangeArrowheads="1"/>
          </p:cNvSpPr>
          <p:nvPr>
            <p:ph type="body" idx="1"/>
          </p:nvPr>
        </p:nvSpPr>
        <p:spPr>
          <a:xfrm>
            <a:off x="152400" y="1447800"/>
            <a:ext cx="8839200" cy="5257800"/>
          </a:xfrm>
        </p:spPr>
        <p:txBody>
          <a:bodyPr/>
          <a:lstStyle/>
          <a:p>
            <a:pPr eaLnBrk="1" hangingPunct="1">
              <a:defRPr/>
            </a:pPr>
            <a:r>
              <a:rPr lang="en-US" dirty="0" smtClean="0">
                <a:effectLst>
                  <a:outerShdw blurRad="38100" dist="38100" dir="2700000" algn="tl">
                    <a:srgbClr val="808080"/>
                  </a:outerShdw>
                </a:effectLst>
              </a:rPr>
              <a:t>Is concerned with</a:t>
            </a:r>
            <a:br>
              <a:rPr lang="en-US" dirty="0" smtClean="0">
                <a:effectLst>
                  <a:outerShdw blurRad="38100" dist="38100" dir="2700000" algn="tl">
                    <a:srgbClr val="808080"/>
                  </a:outerShdw>
                </a:effectLst>
              </a:rPr>
            </a:br>
            <a:r>
              <a:rPr lang="en-US" dirty="0" smtClean="0">
                <a:effectLst>
                  <a:outerShdw blurRad="38100" dist="38100" dir="2700000" algn="tl">
                    <a:srgbClr val="808080"/>
                  </a:outerShdw>
                </a:effectLst>
              </a:rPr>
              <a:t>the </a:t>
            </a:r>
            <a:r>
              <a:rPr lang="en-US" dirty="0" smtClean="0">
                <a:solidFill>
                  <a:srgbClr val="3366FF"/>
                </a:solidFill>
                <a:effectLst>
                  <a:outerShdw blurRad="38100" dist="38100" dir="2700000" algn="tl">
                    <a:srgbClr val="FFFFFF"/>
                  </a:outerShdw>
                </a:effectLst>
              </a:rPr>
              <a:t>size of the</a:t>
            </a:r>
            <a:br>
              <a:rPr lang="en-US" dirty="0" smtClean="0">
                <a:solidFill>
                  <a:srgbClr val="3366FF"/>
                </a:solidFill>
                <a:effectLst>
                  <a:outerShdw blurRad="38100" dist="38100" dir="2700000" algn="tl">
                    <a:srgbClr val="FFFFFF"/>
                  </a:outerShdw>
                </a:effectLst>
              </a:rPr>
            </a:br>
            <a:r>
              <a:rPr lang="en-US" dirty="0" smtClean="0">
                <a:solidFill>
                  <a:srgbClr val="3366FF"/>
                </a:solidFill>
                <a:effectLst>
                  <a:outerShdw blurRad="38100" dist="38100" dir="2700000" algn="tl">
                    <a:srgbClr val="FFFFFF"/>
                  </a:outerShdw>
                </a:effectLst>
              </a:rPr>
              <a:t>packet</a:t>
            </a:r>
            <a:r>
              <a:rPr lang="en-US" dirty="0" smtClean="0">
                <a:effectLst>
                  <a:outerShdw blurRad="38100" dist="38100" dir="2700000" algn="tl">
                    <a:srgbClr val="808080"/>
                  </a:outerShdw>
                </a:effectLst>
              </a:rPr>
              <a:t> or</a:t>
            </a:r>
            <a:br>
              <a:rPr lang="en-US" dirty="0" smtClean="0">
                <a:effectLst>
                  <a:outerShdw blurRad="38100" dist="38100" dir="2700000" algn="tl">
                    <a:srgbClr val="808080"/>
                  </a:outerShdw>
                </a:effectLst>
              </a:rPr>
            </a:br>
            <a:r>
              <a:rPr lang="en-US" dirty="0" smtClean="0">
                <a:effectLst>
                  <a:outerShdw blurRad="38100" dist="38100" dir="2700000" algn="tl">
                    <a:srgbClr val="808080"/>
                  </a:outerShdw>
                </a:effectLst>
              </a:rPr>
              <a:t>Maximum</a:t>
            </a:r>
            <a:br>
              <a:rPr lang="en-US" dirty="0" smtClean="0">
                <a:effectLst>
                  <a:outerShdw blurRad="38100" dist="38100" dir="2700000" algn="tl">
                    <a:srgbClr val="808080"/>
                  </a:outerShdw>
                </a:effectLst>
              </a:rPr>
            </a:br>
            <a:r>
              <a:rPr lang="en-US" dirty="0" smtClean="0">
                <a:effectLst>
                  <a:outerShdw blurRad="38100" dist="38100" dir="2700000" algn="tl">
                    <a:srgbClr val="808080"/>
                  </a:outerShdw>
                </a:effectLst>
              </a:rPr>
              <a:t>Transmission</a:t>
            </a:r>
            <a:br>
              <a:rPr lang="en-US" dirty="0" smtClean="0">
                <a:effectLst>
                  <a:outerShdw blurRad="38100" dist="38100" dir="2700000" algn="tl">
                    <a:srgbClr val="808080"/>
                  </a:outerShdw>
                </a:effectLst>
              </a:rPr>
            </a:br>
            <a:r>
              <a:rPr lang="en-US" dirty="0" smtClean="0">
                <a:effectLst>
                  <a:outerShdw blurRad="38100" dist="38100" dir="2700000" algn="tl">
                    <a:srgbClr val="808080"/>
                  </a:outerShdw>
                </a:effectLst>
              </a:rPr>
              <a:t>Unit </a:t>
            </a:r>
            <a:r>
              <a:rPr lang="en-US" dirty="0" smtClean="0">
                <a:solidFill>
                  <a:srgbClr val="3366FF"/>
                </a:solidFill>
                <a:effectLst>
                  <a:outerShdw blurRad="38100" dist="38100" dir="2700000" algn="tl">
                    <a:srgbClr val="FFFFFF"/>
                  </a:outerShdw>
                </a:effectLst>
              </a:rPr>
              <a:t>(MTU)</a:t>
            </a:r>
            <a:r>
              <a:rPr lang="en-US" dirty="0" smtClean="0">
                <a:effectLst>
                  <a:outerShdw blurRad="38100" dist="38100" dir="2700000" algn="tl">
                    <a:srgbClr val="808080"/>
                  </a:outerShdw>
                </a:effectLst>
              </a:rPr>
              <a:t>.</a:t>
            </a:r>
          </a:p>
          <a:p>
            <a:pPr eaLnBrk="1" hangingPunct="1">
              <a:defRPr/>
            </a:pPr>
            <a:endParaRPr lang="en-US" dirty="0" smtClean="0">
              <a:effectLst>
                <a:outerShdw blurRad="38100" dist="38100" dir="2700000" algn="tl">
                  <a:srgbClr val="808080"/>
                </a:outerShdw>
              </a:effectLst>
            </a:endParaRPr>
          </a:p>
          <a:p>
            <a:pPr eaLnBrk="1" hangingPunct="1">
              <a:defRPr/>
            </a:pPr>
            <a:r>
              <a:rPr lang="en-US" dirty="0" smtClean="0">
                <a:effectLst>
                  <a:outerShdw blurRad="38100" dist="38100" dir="2700000" algn="tl">
                    <a:srgbClr val="808080"/>
                  </a:outerShdw>
                </a:effectLst>
              </a:rPr>
              <a:t>The MTU is established as part of the communication between the Data Link and Network Layers.</a:t>
            </a:r>
          </a:p>
          <a:p>
            <a:pPr eaLnBrk="1" hangingPunct="1">
              <a:defRPr/>
            </a:pPr>
            <a:r>
              <a:rPr lang="en-US" dirty="0" smtClean="0">
                <a:solidFill>
                  <a:srgbClr val="3366FF"/>
                </a:solidFill>
                <a:effectLst>
                  <a:outerShdw blurRad="38100" dist="38100" dir="2700000" algn="tl">
                    <a:srgbClr val="FFFFFF"/>
                  </a:outerShdw>
                </a:effectLst>
              </a:rPr>
              <a:t>Fragmentation:</a:t>
            </a:r>
          </a:p>
          <a:p>
            <a:pPr lvl="1" eaLnBrk="1" hangingPunct="1">
              <a:defRPr/>
            </a:pPr>
            <a:r>
              <a:rPr lang="en-US" dirty="0" smtClean="0">
                <a:effectLst>
                  <a:outerShdw blurRad="38100" dist="38100" dir="2700000" algn="tl">
                    <a:srgbClr val="808080"/>
                  </a:outerShdw>
                </a:effectLst>
              </a:rPr>
              <a:t>At times, an intermediary device (router) will need to split up a packet when forwarding it from one media to a media with a smaller MTU.</a:t>
            </a:r>
          </a:p>
        </p:txBody>
      </p:sp>
      <p:grpSp>
        <p:nvGrpSpPr>
          <p:cNvPr id="19460" name="Group 13"/>
          <p:cNvGrpSpPr>
            <a:grpSpLocks/>
          </p:cNvGrpSpPr>
          <p:nvPr/>
        </p:nvGrpSpPr>
        <p:grpSpPr bwMode="auto">
          <a:xfrm>
            <a:off x="3048000" y="1295400"/>
            <a:ext cx="6096000" cy="2895600"/>
            <a:chOff x="432" y="864"/>
            <a:chExt cx="5032" cy="2168"/>
          </a:xfrm>
        </p:grpSpPr>
        <p:pic>
          <p:nvPicPr>
            <p:cNvPr id="19461" name="Picture 4" descr="ipv4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864"/>
              <a:ext cx="5032" cy="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Oval 5"/>
            <p:cNvSpPr>
              <a:spLocks noChangeArrowheads="1"/>
            </p:cNvSpPr>
            <p:nvPr/>
          </p:nvSpPr>
          <p:spPr bwMode="auto">
            <a:xfrm>
              <a:off x="864" y="1920"/>
              <a:ext cx="816" cy="288"/>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19463" name="Oval 6"/>
            <p:cNvSpPr>
              <a:spLocks noChangeArrowheads="1"/>
            </p:cNvSpPr>
            <p:nvPr/>
          </p:nvSpPr>
          <p:spPr bwMode="auto">
            <a:xfrm>
              <a:off x="1440" y="1584"/>
              <a:ext cx="816" cy="288"/>
            </a:xfrm>
            <a:prstGeom prst="ellipse">
              <a:avLst/>
            </a:prstGeom>
            <a:noFill/>
            <a:ln w="3810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19464" name="Oval 7"/>
            <p:cNvSpPr>
              <a:spLocks noChangeArrowheads="1"/>
            </p:cNvSpPr>
            <p:nvPr/>
          </p:nvSpPr>
          <p:spPr bwMode="auto">
            <a:xfrm>
              <a:off x="2496" y="1104"/>
              <a:ext cx="672" cy="24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19465" name="Oval 8"/>
            <p:cNvSpPr>
              <a:spLocks noChangeArrowheads="1"/>
            </p:cNvSpPr>
            <p:nvPr/>
          </p:nvSpPr>
          <p:spPr bwMode="auto">
            <a:xfrm>
              <a:off x="3888" y="1968"/>
              <a:ext cx="912" cy="240"/>
            </a:xfrm>
            <a:prstGeom prst="ellipse">
              <a:avLst/>
            </a:prstGeom>
            <a:noFill/>
            <a:ln w="38100" algn="ctr">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grpSp>
    </p:spTree>
    <p:extLst>
      <p:ext uri="{BB962C8B-B14F-4D97-AF65-F5344CB8AC3E}">
        <p14:creationId xmlns:p14="http://schemas.microsoft.com/office/powerpoint/2010/main" val="95392204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ChangeArrowheads="1"/>
          </p:cNvSpPr>
          <p:nvPr>
            <p:ph type="title"/>
          </p:nvPr>
        </p:nvSpPr>
        <p:spPr>
          <a:xfrm>
            <a:off x="193675" y="154641"/>
            <a:ext cx="8772525" cy="838200"/>
          </a:xfrm>
        </p:spPr>
        <p:txBody>
          <a:bodyPr/>
          <a:lstStyle/>
          <a:p>
            <a:pPr algn="ctr" eaLnBrk="1" hangingPunct="1">
              <a:defRPr/>
            </a:pPr>
            <a:r>
              <a:rPr lang="en-US" dirty="0" smtClean="0"/>
              <a:t>Media Independent</a:t>
            </a:r>
          </a:p>
        </p:txBody>
      </p:sp>
      <p:sp>
        <p:nvSpPr>
          <p:cNvPr id="448515" name="Rectangle 3"/>
          <p:cNvSpPr>
            <a:spLocks noGrp="1" noChangeArrowheads="1"/>
          </p:cNvSpPr>
          <p:nvPr>
            <p:ph type="body" idx="1"/>
          </p:nvPr>
        </p:nvSpPr>
        <p:spPr>
          <a:xfrm>
            <a:off x="152400" y="4648200"/>
            <a:ext cx="8839200" cy="2057400"/>
          </a:xfrm>
        </p:spPr>
        <p:txBody>
          <a:bodyPr/>
          <a:lstStyle/>
          <a:p>
            <a:pPr eaLnBrk="1" hangingPunct="1">
              <a:defRPr/>
            </a:pPr>
            <a:r>
              <a:rPr lang="en-US" dirty="0" smtClean="0">
                <a:solidFill>
                  <a:srgbClr val="3366FF"/>
                </a:solidFill>
                <a:effectLst>
                  <a:outerShdw blurRad="38100" dist="38100" dir="2700000" algn="tl">
                    <a:srgbClr val="FFFFFF"/>
                  </a:outerShdw>
                </a:effectLst>
              </a:rPr>
              <a:t>Copper Ethernet:</a:t>
            </a:r>
            <a:r>
              <a:rPr lang="en-US" dirty="0" smtClean="0">
                <a:solidFill>
                  <a:srgbClr val="3366FF"/>
                </a:solidFill>
                <a:effectLst>
                  <a:outerShdw blurRad="38100" dist="38100" dir="2700000" algn="tl">
                    <a:srgbClr val="808080"/>
                  </a:outerShdw>
                </a:effectLst>
              </a:rPr>
              <a:t>  </a:t>
            </a:r>
            <a:r>
              <a:rPr lang="en-US" dirty="0" smtClean="0">
                <a:effectLst>
                  <a:outerShdw blurRad="38100" dist="38100" dir="2700000" algn="tl">
                    <a:srgbClr val="808080"/>
                  </a:outerShdw>
                </a:effectLst>
              </a:rPr>
              <a:t>MTU = 1,518 bytes.</a:t>
            </a:r>
          </a:p>
          <a:p>
            <a:pPr eaLnBrk="1" hangingPunct="1">
              <a:defRPr/>
            </a:pPr>
            <a:r>
              <a:rPr lang="en-US" dirty="0" smtClean="0">
                <a:solidFill>
                  <a:srgbClr val="3366FF"/>
                </a:solidFill>
                <a:effectLst>
                  <a:outerShdw blurRad="38100" dist="38100" dir="2700000" algn="tl">
                    <a:srgbClr val="FFFFFF"/>
                  </a:outerShdw>
                </a:effectLst>
              </a:rPr>
              <a:t>Copper Serial:</a:t>
            </a:r>
            <a:r>
              <a:rPr lang="en-US" dirty="0" smtClean="0">
                <a:solidFill>
                  <a:srgbClr val="3366FF"/>
                </a:solidFill>
                <a:effectLst>
                  <a:outerShdw blurRad="38100" dist="38100" dir="2700000" algn="tl">
                    <a:srgbClr val="808080"/>
                  </a:outerShdw>
                </a:effectLst>
              </a:rPr>
              <a:t>  </a:t>
            </a:r>
            <a:r>
              <a:rPr lang="en-US" dirty="0" smtClean="0">
                <a:effectLst>
                  <a:outerShdw blurRad="38100" dist="38100" dir="2700000" algn="tl">
                    <a:srgbClr val="808080"/>
                  </a:outerShdw>
                </a:effectLst>
              </a:rPr>
              <a:t>Frame Relay MTU = 512 bytes.</a:t>
            </a:r>
          </a:p>
          <a:p>
            <a:pPr eaLnBrk="1" hangingPunct="1">
              <a:defRPr/>
            </a:pPr>
            <a:r>
              <a:rPr lang="en-US" dirty="0" smtClean="0">
                <a:solidFill>
                  <a:srgbClr val="3366FF"/>
                </a:solidFill>
                <a:effectLst>
                  <a:outerShdw blurRad="38100" dist="38100" dir="2700000" algn="tl">
                    <a:srgbClr val="FFFFFF"/>
                  </a:outerShdw>
                </a:effectLst>
              </a:rPr>
              <a:t>Optical Fiber:</a:t>
            </a:r>
            <a:r>
              <a:rPr lang="en-US" dirty="0" smtClean="0">
                <a:solidFill>
                  <a:srgbClr val="3366FF"/>
                </a:solidFill>
                <a:effectLst>
                  <a:outerShdw blurRad="38100" dist="38100" dir="2700000" algn="tl">
                    <a:srgbClr val="808080"/>
                  </a:outerShdw>
                </a:effectLst>
              </a:rPr>
              <a:t>   </a:t>
            </a:r>
            <a:r>
              <a:rPr lang="en-US" dirty="0" smtClean="0">
                <a:effectLst>
                  <a:outerShdw blurRad="38100" dist="38100" dir="2700000" algn="tl">
                    <a:srgbClr val="808080"/>
                  </a:outerShdw>
                </a:effectLst>
              </a:rPr>
              <a:t>ATM MTU = 17,966 bytes.</a:t>
            </a:r>
          </a:p>
          <a:p>
            <a:pPr eaLnBrk="1" hangingPunct="1">
              <a:defRPr/>
            </a:pPr>
            <a:r>
              <a:rPr lang="en-US" dirty="0" smtClean="0">
                <a:solidFill>
                  <a:srgbClr val="3366FF"/>
                </a:solidFill>
                <a:effectLst>
                  <a:outerShdw blurRad="38100" dist="38100" dir="2700000" algn="tl">
                    <a:srgbClr val="FFFFFF"/>
                  </a:outerShdw>
                </a:effectLst>
              </a:rPr>
              <a:t>Wireless:</a:t>
            </a:r>
            <a:r>
              <a:rPr lang="en-US" dirty="0" smtClean="0">
                <a:solidFill>
                  <a:srgbClr val="3366FF"/>
                </a:solidFill>
                <a:effectLst>
                  <a:outerShdw blurRad="38100" dist="38100" dir="2700000" algn="tl">
                    <a:srgbClr val="808080"/>
                  </a:outerShdw>
                </a:effectLst>
              </a:rPr>
              <a:t>  </a:t>
            </a:r>
            <a:r>
              <a:rPr lang="en-US" dirty="0" smtClean="0">
                <a:effectLst>
                  <a:outerShdw blurRad="38100" dist="38100" dir="2700000" algn="tl">
                    <a:srgbClr val="808080"/>
                  </a:outerShdw>
                </a:effectLst>
              </a:rPr>
              <a:t>802.11 MTU = 2272 bytes.</a:t>
            </a:r>
          </a:p>
          <a:p>
            <a:pPr eaLnBrk="1" hangingPunct="1">
              <a:defRPr/>
            </a:pPr>
            <a:endParaRPr lang="en-US" dirty="0" smtClean="0">
              <a:effectLst>
                <a:outerShdw blurRad="38100" dist="38100" dir="2700000" algn="tl">
                  <a:srgbClr val="808080"/>
                </a:outerShdw>
              </a:effectLst>
            </a:endParaRPr>
          </a:p>
        </p:txBody>
      </p:sp>
      <p:pic>
        <p:nvPicPr>
          <p:cNvPr id="20484" name="Picture 4" descr="ipv4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990600"/>
            <a:ext cx="7988300"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Oval 5"/>
          <p:cNvSpPr>
            <a:spLocks noChangeArrowheads="1"/>
          </p:cNvSpPr>
          <p:nvPr/>
        </p:nvSpPr>
        <p:spPr bwMode="auto">
          <a:xfrm>
            <a:off x="1371600" y="2667000"/>
            <a:ext cx="1295400" cy="457200"/>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45720" rIns="45720" anchor="ctr">
            <a:spAutoFit/>
          </a:bodyPr>
          <a:lstStyle/>
          <a:p>
            <a:endParaRPr lang="en-US"/>
          </a:p>
        </p:txBody>
      </p:sp>
      <p:sp>
        <p:nvSpPr>
          <p:cNvPr id="20486" name="Oval 6"/>
          <p:cNvSpPr>
            <a:spLocks noChangeArrowheads="1"/>
          </p:cNvSpPr>
          <p:nvPr/>
        </p:nvSpPr>
        <p:spPr bwMode="auto">
          <a:xfrm>
            <a:off x="2286000" y="2133600"/>
            <a:ext cx="1295400" cy="457200"/>
          </a:xfrm>
          <a:prstGeom prst="ellipse">
            <a:avLst/>
          </a:prstGeom>
          <a:noFill/>
          <a:ln w="38100" algn="ctr">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20487" name="AutoShape 14"/>
          <p:cNvSpPr>
            <a:spLocks noChangeArrowheads="1"/>
          </p:cNvSpPr>
          <p:nvPr/>
        </p:nvSpPr>
        <p:spPr bwMode="auto">
          <a:xfrm rot="-1275030">
            <a:off x="2514600" y="3657600"/>
            <a:ext cx="1066800" cy="304800"/>
          </a:xfrm>
          <a:prstGeom prst="curvedUpArrow">
            <a:avLst>
              <a:gd name="adj1" fmla="val 70000"/>
              <a:gd name="adj2" fmla="val 140000"/>
              <a:gd name="adj3" fmla="val 33333"/>
            </a:avLst>
          </a:prstGeom>
          <a:gradFill rotWithShape="1">
            <a:gsLst>
              <a:gs pos="0">
                <a:srgbClr val="FFF200"/>
              </a:gs>
              <a:gs pos="45000">
                <a:srgbClr val="FF7A00"/>
              </a:gs>
              <a:gs pos="70000">
                <a:srgbClr val="FF0300"/>
              </a:gs>
              <a:gs pos="100000">
                <a:srgbClr val="4D0808"/>
              </a:gs>
            </a:gsLst>
            <a:lin ang="0" scaled="1"/>
          </a:gradFill>
          <a:ln w="38100">
            <a:solidFill>
              <a:schemeClr val="tx1"/>
            </a:solidFill>
            <a:miter lim="800000"/>
            <a:headEnd/>
            <a:tailEnd/>
          </a:ln>
        </p:spPr>
        <p:txBody>
          <a:bodyPr wrap="none" lIns="45720" rIns="45720" anchor="ctr">
            <a:spAutoFit/>
          </a:bodyPr>
          <a:lstStyle/>
          <a:p>
            <a:endParaRPr lang="en-US"/>
          </a:p>
        </p:txBody>
      </p:sp>
      <p:sp>
        <p:nvSpPr>
          <p:cNvPr id="20488" name="Oval 7"/>
          <p:cNvSpPr>
            <a:spLocks noChangeArrowheads="1"/>
          </p:cNvSpPr>
          <p:nvPr/>
        </p:nvSpPr>
        <p:spPr bwMode="auto">
          <a:xfrm>
            <a:off x="3886200" y="1295400"/>
            <a:ext cx="1143000" cy="457200"/>
          </a:xfrm>
          <a:prstGeom prst="ellipse">
            <a:avLst/>
          </a:prstGeom>
          <a:noFill/>
          <a:ln w="3810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9" name="Oval 8"/>
          <p:cNvSpPr/>
          <p:nvPr/>
        </p:nvSpPr>
        <p:spPr bwMode="auto">
          <a:xfrm>
            <a:off x="6324600" y="2667000"/>
            <a:ext cx="1066800" cy="533400"/>
          </a:xfrm>
          <a:prstGeom prst="ellipse">
            <a:avLst/>
          </a:prstGeom>
          <a:noFill/>
          <a:ln w="38100" cap="flat" cmpd="sng" algn="ctr">
            <a:solidFill>
              <a:schemeClr val="accent1">
                <a:lumMod val="50000"/>
              </a:schemeClr>
            </a:solidFill>
            <a:prstDash val="solid"/>
            <a:round/>
            <a:headEnd type="none" w="med" len="med"/>
            <a:tailEnd type="none" w="med" len="med"/>
          </a:ln>
          <a:effectLst/>
        </p:spPr>
        <p:txBody>
          <a:bodyPr wrap="none" lIns="45720" rIns="45720" anchor="ctr">
            <a:spAutoFit/>
          </a:bodyPr>
          <a:lstStyle/>
          <a:p>
            <a:pPr>
              <a:defRPr/>
            </a:pPr>
            <a:endParaRPr lang="en-US"/>
          </a:p>
        </p:txBody>
      </p:sp>
    </p:spTree>
    <p:extLst>
      <p:ext uri="{BB962C8B-B14F-4D97-AF65-F5344CB8AC3E}">
        <p14:creationId xmlns:p14="http://schemas.microsoft.com/office/powerpoint/2010/main" val="824284698"/>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pPr algn="ctr" eaLnBrk="1" hangingPunct="1">
              <a:defRPr/>
            </a:pPr>
            <a:r>
              <a:rPr lang="en-US" dirty="0" smtClean="0"/>
              <a:t>Packaging the Transport Layer PDU</a:t>
            </a:r>
          </a:p>
        </p:txBody>
      </p:sp>
      <p:pic>
        <p:nvPicPr>
          <p:cNvPr id="21507" name="Picture 9" descr="ipv4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8001000" cy="356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71" name="Line 11"/>
          <p:cNvSpPr>
            <a:spLocks noChangeShapeType="1"/>
          </p:cNvSpPr>
          <p:nvPr/>
        </p:nvSpPr>
        <p:spPr bwMode="auto">
          <a:xfrm>
            <a:off x="5943600" y="2971800"/>
            <a:ext cx="0" cy="990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45720" rIns="45720" anchor="ctr">
            <a:spAutoFit/>
          </a:bodyPr>
          <a:lstStyle/>
          <a:p>
            <a:endParaRPr lang="en-US"/>
          </a:p>
        </p:txBody>
      </p:sp>
      <p:sp>
        <p:nvSpPr>
          <p:cNvPr id="450572" name="Rectangle 12"/>
          <p:cNvSpPr>
            <a:spLocks noChangeArrowheads="1"/>
          </p:cNvSpPr>
          <p:nvPr/>
        </p:nvSpPr>
        <p:spPr bwMode="auto">
          <a:xfrm>
            <a:off x="3733800" y="3657600"/>
            <a:ext cx="4724400" cy="1447800"/>
          </a:xfrm>
          <a:prstGeom prst="rect">
            <a:avLst/>
          </a:prstGeom>
          <a:noFill/>
          <a:ln w="38100" algn="ctr">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
        <p:nvSpPr>
          <p:cNvPr id="450570" name="Rectangle 10"/>
          <p:cNvSpPr>
            <a:spLocks noChangeArrowheads="1"/>
          </p:cNvSpPr>
          <p:nvPr/>
        </p:nvSpPr>
        <p:spPr bwMode="auto">
          <a:xfrm>
            <a:off x="914400" y="3581400"/>
            <a:ext cx="7620000" cy="1600200"/>
          </a:xfrm>
          <a:prstGeom prst="rect">
            <a:avLst/>
          </a:prstGeom>
          <a:solidFill>
            <a:schemeClr val="bg1"/>
          </a:solidFill>
          <a:ln w="38100" algn="ctr">
            <a:solidFill>
              <a:schemeClr val="bg1"/>
            </a:solidFill>
            <a:miter lim="800000"/>
            <a:headEnd/>
            <a:tailEnd/>
          </a:ln>
        </p:spPr>
        <p:txBody>
          <a:bodyPr lIns="45720" rIns="45720" anchor="ctr">
            <a:spAutoFit/>
          </a:bodyPr>
          <a:lstStyle/>
          <a:p>
            <a:endParaRPr lang="en-US"/>
          </a:p>
        </p:txBody>
      </p:sp>
      <p:sp>
        <p:nvSpPr>
          <p:cNvPr id="450573" name="Text Box 13"/>
          <p:cNvSpPr txBox="1">
            <a:spLocks noChangeArrowheads="1"/>
          </p:cNvSpPr>
          <p:nvPr/>
        </p:nvSpPr>
        <p:spPr bwMode="auto">
          <a:xfrm>
            <a:off x="609600" y="5486400"/>
            <a:ext cx="8077200" cy="763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45720" rIns="45720">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r>
              <a:rPr lang="en-US" dirty="0">
                <a:solidFill>
                  <a:schemeClr val="bg1"/>
                </a:solidFill>
              </a:rPr>
              <a:t>In TCP/IP based </a:t>
            </a:r>
            <a:r>
              <a:rPr lang="en-US" dirty="0">
                <a:solidFill>
                  <a:srgbClr val="3366FF"/>
                </a:solidFill>
              </a:rPr>
              <a:t>networks, the Network Layer PDU is the IP Packet.</a:t>
            </a:r>
          </a:p>
        </p:txBody>
      </p:sp>
    </p:spTree>
    <p:extLst>
      <p:ext uri="{BB962C8B-B14F-4D97-AF65-F5344CB8AC3E}">
        <p14:creationId xmlns:p14="http://schemas.microsoft.com/office/powerpoint/2010/main" val="4134440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xit" presetSubtype="0" fill="hold" grpId="0" nodeType="clickEffect">
                                  <p:stCondLst>
                                    <p:cond delay="0"/>
                                  </p:stCondLst>
                                  <p:childTnLst>
                                    <p:animEffect transition="out" filter="fade">
                                      <p:cBhvr>
                                        <p:cTn id="6" dur="500"/>
                                        <p:tgtEl>
                                          <p:spTgt spid="450570"/>
                                        </p:tgtEl>
                                      </p:cBhvr>
                                    </p:animEffect>
                                    <p:set>
                                      <p:cBhvr>
                                        <p:cTn id="7" dur="1" fill="hold">
                                          <p:stCondLst>
                                            <p:cond delay="499"/>
                                          </p:stCondLst>
                                        </p:cTn>
                                        <p:tgtEl>
                                          <p:spTgt spid="450570"/>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450571"/>
                                        </p:tgtEl>
                                        <p:attrNameLst>
                                          <p:attrName>style.visibility</p:attrName>
                                        </p:attrNameLst>
                                      </p:cBhvr>
                                      <p:to>
                                        <p:strVal val="visible"/>
                                      </p:to>
                                    </p:set>
                                    <p:animEffect transition="in" filter="fade">
                                      <p:cBhvr>
                                        <p:cTn id="10" dur="500"/>
                                        <p:tgtEl>
                                          <p:spTgt spid="450571"/>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0572"/>
                                        </p:tgtEl>
                                        <p:attrNameLst>
                                          <p:attrName>style.visibility</p:attrName>
                                        </p:attrNameLst>
                                      </p:cBhvr>
                                      <p:to>
                                        <p:strVal val="visible"/>
                                      </p:to>
                                    </p:set>
                                    <p:animEffect transition="in" filter="fade">
                                      <p:cBhvr>
                                        <p:cTn id="15" dur="500"/>
                                        <p:tgtEl>
                                          <p:spTgt spid="450572"/>
                                        </p:tgtEl>
                                      </p:cBhvr>
                                    </p:animEffect>
                                  </p:childTnLst>
                                </p:cTn>
                              </p:par>
                              <p:par>
                                <p:cTn id="16" presetID="10" presetClass="exit" presetSubtype="0" fill="hold" grpId="1" nodeType="withEffect">
                                  <p:stCondLst>
                                    <p:cond delay="0"/>
                                  </p:stCondLst>
                                  <p:childTnLst>
                                    <p:animEffect transition="out" filter="fade">
                                      <p:cBhvr>
                                        <p:cTn id="17" dur="500"/>
                                        <p:tgtEl>
                                          <p:spTgt spid="450571"/>
                                        </p:tgtEl>
                                      </p:cBhvr>
                                    </p:animEffect>
                                    <p:set>
                                      <p:cBhvr>
                                        <p:cTn id="18" dur="1" fill="hold">
                                          <p:stCondLst>
                                            <p:cond delay="499"/>
                                          </p:stCondLst>
                                        </p:cTn>
                                        <p:tgtEl>
                                          <p:spTgt spid="450571"/>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50573"/>
                                        </p:tgtEl>
                                        <p:attrNameLst>
                                          <p:attrName>style.visibility</p:attrName>
                                        </p:attrNameLst>
                                      </p:cBhvr>
                                      <p:to>
                                        <p:strVal val="visible"/>
                                      </p:to>
                                    </p:set>
                                    <p:animEffect transition="in" filter="fade">
                                      <p:cBhvr>
                                        <p:cTn id="21" dur="500"/>
                                        <p:tgtEl>
                                          <p:spTgt spid="4505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71" grpId="0" animBg="1"/>
      <p:bldP spid="450571" grpId="1" animBg="1"/>
      <p:bldP spid="450572" grpId="0" animBg="1"/>
      <p:bldP spid="450570" grpId="0" animBg="1"/>
      <p:bldP spid="4505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IPv4 Packet Header</a:t>
            </a:r>
          </a:p>
        </p:txBody>
      </p:sp>
      <p:sp>
        <p:nvSpPr>
          <p:cNvPr id="29698" name="Content Placeholder 1"/>
          <p:cNvSpPr>
            <a:spLocks noGrp="1"/>
          </p:cNvSpPr>
          <p:nvPr>
            <p:ph idx="1"/>
          </p:nvPr>
        </p:nvSpPr>
        <p:spPr/>
        <p:txBody>
          <a:bodyPr/>
          <a:lstStyle/>
          <a:p>
            <a:pPr marL="0" indent="0">
              <a:buFont typeface="Wingdings" charset="0"/>
              <a:buNone/>
            </a:pPr>
            <a:r>
              <a:rPr lang="en-US">
                <a:latin typeface="Arial" charset="0"/>
              </a:rPr>
              <a:t>Version, Differentiated Services (DS), Time-to-Live (TTL),Protocol, Source IP Address, Destination IP Address</a:t>
            </a:r>
          </a:p>
        </p:txBody>
      </p:sp>
      <p:graphicFrame>
        <p:nvGraphicFramePr>
          <p:cNvPr id="5" name="Table 4"/>
          <p:cNvGraphicFramePr>
            <a:graphicFrameLocks noGrp="1"/>
          </p:cNvGraphicFramePr>
          <p:nvPr/>
        </p:nvGraphicFramePr>
        <p:xfrm>
          <a:off x="827088" y="2500313"/>
          <a:ext cx="7569201" cy="3635373"/>
        </p:xfrm>
        <a:graphic>
          <a:graphicData uri="http://schemas.openxmlformats.org/drawingml/2006/table">
            <a:tbl>
              <a:tblPr firstRow="1" bandRow="1">
                <a:tableStyleId>{2D5ABB26-0587-4C30-8999-92F81FD0307C}</a:tableStyleId>
              </a:tblPr>
              <a:tblGrid>
                <a:gridCol w="936129"/>
                <a:gridCol w="944289"/>
                <a:gridCol w="1432038"/>
                <a:gridCol w="512230"/>
                <a:gridCol w="936129"/>
                <a:gridCol w="936129"/>
                <a:gridCol w="358417"/>
                <a:gridCol w="1513840"/>
              </a:tblGrid>
              <a:tr h="518212">
                <a:tc gridSpan="2">
                  <a:txBody>
                    <a:bodyPr/>
                    <a:lstStyle/>
                    <a:p>
                      <a:pPr algn="ctr"/>
                      <a:endParaRPr lang="en-CA" sz="1400" b="1" dirty="0" smtClean="0"/>
                    </a:p>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332">
                <a:tc rowSpan="2">
                  <a:txBody>
                    <a:bodyPr/>
                    <a:lstStyle/>
                    <a:p>
                      <a:pPr algn="ctr"/>
                      <a:r>
                        <a:rPr lang="en-CA" sz="1200" b="1" dirty="0" smtClean="0"/>
                        <a:t>Version</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CA" sz="1200" b="1" dirty="0" smtClean="0"/>
                        <a:t>IP Header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CA" sz="1200" b="1" kern="1200" dirty="0" smtClean="0">
                          <a:solidFill>
                            <a:schemeClr val="tx1"/>
                          </a:solidFill>
                          <a:latin typeface="+mn-lt"/>
                          <a:ea typeface="+mn-ea"/>
                          <a:cs typeface="+mn-cs"/>
                        </a:rPr>
                        <a:t>Differentiated Services </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gridSpan="4">
                  <a:txBody>
                    <a:bodyPr/>
                    <a:lstStyle/>
                    <a:p>
                      <a:pPr algn="ctr"/>
                      <a:r>
                        <a:rPr lang="en-CA" sz="1200" b="1" dirty="0" smtClean="0"/>
                        <a:t>Total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tc>
                <a:tc rowSpan="2"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564">
                <a:tc vMerge="1">
                  <a:txBody>
                    <a:bodyPr/>
                    <a:lstStyle/>
                    <a:p>
                      <a:endParaRPr lang="en-CA"/>
                    </a:p>
                  </a:txBody>
                  <a:tcPr/>
                </a:tc>
                <a:tc vMerge="1">
                  <a:txBody>
                    <a:bodyPr/>
                    <a:lstStyle/>
                    <a:p>
                      <a:endParaRPr lang="en-CA"/>
                    </a:p>
                  </a:txBody>
                  <a:tcPr/>
                </a:tc>
                <a:tc>
                  <a:txBody>
                    <a:bodyPr/>
                    <a:lstStyle/>
                    <a:p>
                      <a:pPr algn="ctr"/>
                      <a:r>
                        <a:rPr lang="en-CA" sz="1000" b="1" dirty="0" smtClean="0"/>
                        <a:t>DSCP</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CA" sz="1000" b="1" dirty="0" smtClean="0"/>
                        <a:t>ECN</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vMerge="1">
                  <a:txBody>
                    <a:bodyPr/>
                    <a:lstStyle/>
                    <a:p>
                      <a:endParaRPr lang="en-CA"/>
                    </a:p>
                  </a:txBody>
                  <a:tcPr/>
                </a:tc>
                <a:tc hMerge="1" vMerge="1">
                  <a:txBody>
                    <a:bodyPr/>
                    <a:lstStyle/>
                    <a:p>
                      <a:endParaRPr lang="en-CA"/>
                    </a:p>
                  </a:txBody>
                  <a:tcPr/>
                </a:tc>
                <a:tc hMerge="1" vMerge="1">
                  <a:txBody>
                    <a:bodyPr/>
                    <a:lstStyle/>
                    <a:p>
                      <a:endParaRPr lang="en-CA"/>
                    </a:p>
                  </a:txBody>
                  <a:tcPr/>
                </a:tc>
                <a:tc hMerge="1" vMerge="1">
                  <a:txBody>
                    <a:bodyPr/>
                    <a:lstStyle/>
                    <a:p>
                      <a:endParaRPr lang="en-CA"/>
                    </a:p>
                  </a:txBody>
                  <a:tcPr/>
                </a:tc>
              </a:tr>
              <a:tr h="482253">
                <a:tc gridSpan="4">
                  <a:txBody>
                    <a:bodyPr/>
                    <a:lstStyle/>
                    <a:p>
                      <a:pPr marL="0" algn="ctr" defTabSz="914400" rtl="0" eaLnBrk="1" latinLnBrk="0" hangingPunct="1"/>
                      <a:r>
                        <a:rPr lang="en-CA" sz="1200" b="1" kern="1200" dirty="0" smtClean="0">
                          <a:solidFill>
                            <a:schemeClr val="tx1"/>
                          </a:solidFill>
                          <a:latin typeface="+mn-lt"/>
                          <a:ea typeface="+mn-ea"/>
                          <a:cs typeface="+mn-cs"/>
                        </a:rPr>
                        <a:t>Identification</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Flag</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CA" sz="1200" b="1" dirty="0" smtClean="0"/>
                        <a:t>Fragment Offset</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2">
                  <a:txBody>
                    <a:bodyPr/>
                    <a:lstStyle/>
                    <a:p>
                      <a:pPr algn="ctr"/>
                      <a:r>
                        <a:rPr lang="en-CA" sz="1200" b="1" dirty="0" smtClean="0"/>
                        <a:t>Time To Live</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CA" sz="1200" b="1" dirty="0" smtClean="0"/>
                        <a:t>Protocol</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CA"/>
                    </a:p>
                  </a:txBody>
                  <a:tcPr/>
                </a:tc>
                <a:tc gridSpan="4">
                  <a:txBody>
                    <a:bodyPr/>
                    <a:lstStyle/>
                    <a:p>
                      <a:pPr algn="ctr"/>
                      <a:r>
                        <a:rPr lang="en-CA" sz="1200" b="1" dirty="0" smtClean="0"/>
                        <a:t>Header Checksum</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Source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Destination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1" dirty="0" smtClean="0"/>
                        <a:t>Options (optional)</a:t>
                      </a:r>
                    </a:p>
                    <a:p>
                      <a:pPr algn="ct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CA" sz="1200" b="1" dirty="0" smtClean="0"/>
                        <a:t>Padding</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Left-Right Arrow 5"/>
          <p:cNvSpPr/>
          <p:nvPr/>
        </p:nvSpPr>
        <p:spPr>
          <a:xfrm>
            <a:off x="90011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7" name="Left-Right Arrow 6"/>
          <p:cNvSpPr/>
          <p:nvPr/>
        </p:nvSpPr>
        <p:spPr>
          <a:xfrm>
            <a:off x="277177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8" name="Left-Right Arrow 7"/>
          <p:cNvSpPr/>
          <p:nvPr/>
        </p:nvSpPr>
        <p:spPr>
          <a:xfrm>
            <a:off x="471646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9" name="Left-Right Arrow 8"/>
          <p:cNvSpPr/>
          <p:nvPr/>
        </p:nvSpPr>
        <p:spPr>
          <a:xfrm>
            <a:off x="658812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n-US" dirty="0" smtClean="0"/>
              <a:t>Chapter 6: Objectives</a:t>
            </a:r>
          </a:p>
        </p:txBody>
      </p:sp>
      <p:sp>
        <p:nvSpPr>
          <p:cNvPr id="4099" name="Rectangle 34"/>
          <p:cNvSpPr>
            <a:spLocks noGrp="1" noChangeArrowheads="1"/>
          </p:cNvSpPr>
          <p:nvPr>
            <p:ph type="body" idx="4294967295"/>
          </p:nvPr>
        </p:nvSpPr>
        <p:spPr>
          <a:xfrm>
            <a:off x="655638" y="1828800"/>
            <a:ext cx="7940675" cy="4476376"/>
          </a:xfrm>
        </p:spPr>
        <p:txBody>
          <a:bodyPr/>
          <a:lstStyle/>
          <a:p>
            <a:pPr marL="0" indent="0">
              <a:buNone/>
            </a:pPr>
            <a:r>
              <a:rPr lang="en-CA" dirty="0" smtClean="0"/>
              <a:t>Students will be able to:</a:t>
            </a:r>
          </a:p>
          <a:p>
            <a:pPr>
              <a:buFont typeface="Wingdings" charset="2"/>
              <a:buChar char="§"/>
            </a:pPr>
            <a:r>
              <a:rPr lang="en-CA" dirty="0" smtClean="0"/>
              <a:t>Explain how network layer protocols and services support communications across data networks.</a:t>
            </a:r>
            <a:endParaRPr lang="en-CA" dirty="0"/>
          </a:p>
          <a:p>
            <a:pPr>
              <a:buFont typeface="Wingdings" charset="2"/>
              <a:buChar char="§"/>
            </a:pPr>
            <a:r>
              <a:rPr lang="en-CA" dirty="0" smtClean="0"/>
              <a:t>Explain how routers enable end-to-end connectivity in a small to medium-sized business network.</a:t>
            </a:r>
          </a:p>
          <a:p>
            <a:pPr>
              <a:buFont typeface="Wingdings" charset="2"/>
              <a:buChar char="§"/>
            </a:pPr>
            <a:r>
              <a:rPr lang="en-CA" dirty="0" smtClean="0"/>
              <a:t>Determine the appropriate device to route traffic in a small to medium-sized business network.</a:t>
            </a:r>
          </a:p>
          <a:p>
            <a:pPr>
              <a:buFont typeface="Wingdings" charset="2"/>
              <a:buChar char="§"/>
            </a:pPr>
            <a:r>
              <a:rPr lang="en-CA" dirty="0"/>
              <a:t>Configure a router with basic configurations</a:t>
            </a:r>
            <a:r>
              <a:rPr lang="en-CA" dirty="0" smtClean="0"/>
              <a:t>.</a:t>
            </a:r>
            <a:endParaRPr lang="en-CA" dirty="0"/>
          </a:p>
        </p:txBody>
      </p:sp>
    </p:spTree>
    <p:extLst>
      <p:ext uri="{BB962C8B-B14F-4D97-AF65-F5344CB8AC3E}">
        <p14:creationId xmlns:p14="http://schemas.microsoft.com/office/powerpoint/2010/main" val="2051429600"/>
      </p:ext>
    </p:extLst>
  </p:cSld>
  <p:clrMapOvr>
    <a:masterClrMapping/>
  </p:clrMapOvr>
  <p:transition xmlns:p14="http://schemas.microsoft.com/office/powerpoint/2010/main">
    <p:wipe dir="r"/>
  </p:transitio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IPv4 Header Fields</a:t>
            </a:r>
          </a:p>
        </p:txBody>
      </p:sp>
      <p:sp>
        <p:nvSpPr>
          <p:cNvPr id="31746" name="Content Placeholder 1"/>
          <p:cNvSpPr>
            <a:spLocks noGrp="1"/>
          </p:cNvSpPr>
          <p:nvPr>
            <p:ph idx="1"/>
          </p:nvPr>
        </p:nvSpPr>
        <p:spPr/>
        <p:txBody>
          <a:bodyPr/>
          <a:lstStyle/>
          <a:p>
            <a:pPr marL="0" indent="0">
              <a:buFont typeface="Wingdings" charset="0"/>
              <a:buNone/>
            </a:pPr>
            <a:r>
              <a:rPr lang="en-US">
                <a:latin typeface="Arial" charset="0"/>
              </a:rPr>
              <a:t>Internet Header Length (IHL), Total Length, Header Checksum, Identification, Flags, Fragment Offset</a:t>
            </a:r>
          </a:p>
        </p:txBody>
      </p:sp>
      <p:graphicFrame>
        <p:nvGraphicFramePr>
          <p:cNvPr id="5" name="Table 4"/>
          <p:cNvGraphicFramePr>
            <a:graphicFrameLocks noGrp="1"/>
          </p:cNvGraphicFramePr>
          <p:nvPr/>
        </p:nvGraphicFramePr>
        <p:xfrm>
          <a:off x="827088" y="2500313"/>
          <a:ext cx="7569201" cy="3635373"/>
        </p:xfrm>
        <a:graphic>
          <a:graphicData uri="http://schemas.openxmlformats.org/drawingml/2006/table">
            <a:tbl>
              <a:tblPr firstRow="1" bandRow="1">
                <a:tableStyleId>{2D5ABB26-0587-4C30-8999-92F81FD0307C}</a:tableStyleId>
              </a:tblPr>
              <a:tblGrid>
                <a:gridCol w="936129"/>
                <a:gridCol w="944289"/>
                <a:gridCol w="1432038"/>
                <a:gridCol w="512230"/>
                <a:gridCol w="936129"/>
                <a:gridCol w="936129"/>
                <a:gridCol w="358417"/>
                <a:gridCol w="1513840"/>
              </a:tblGrid>
              <a:tr h="518212">
                <a:tc gridSpan="2">
                  <a:txBody>
                    <a:bodyPr/>
                    <a:lstStyle/>
                    <a:p>
                      <a:pPr algn="ctr"/>
                      <a:endParaRPr lang="en-CA" sz="1400" b="1" dirty="0" smtClean="0"/>
                    </a:p>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05332">
                <a:tc rowSpan="2">
                  <a:txBody>
                    <a:bodyPr/>
                    <a:lstStyle/>
                    <a:p>
                      <a:pPr algn="ctr"/>
                      <a:r>
                        <a:rPr lang="en-CA" sz="1200" b="1" dirty="0" smtClean="0"/>
                        <a:t>Version</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rowSpan="2">
                  <a:txBody>
                    <a:bodyPr/>
                    <a:lstStyle/>
                    <a:p>
                      <a:pPr algn="ctr"/>
                      <a:r>
                        <a:rPr lang="en-CA" sz="1200" b="1" dirty="0" smtClean="0"/>
                        <a:t>IP Header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gridSpan="2">
                  <a:txBody>
                    <a:bodyPr/>
                    <a:lstStyle/>
                    <a:p>
                      <a:pPr algn="ctr"/>
                      <a:r>
                        <a:rPr lang="en-CA" sz="1200" b="1" kern="1200" dirty="0" smtClean="0">
                          <a:solidFill>
                            <a:schemeClr val="tx1"/>
                          </a:solidFill>
                          <a:latin typeface="+mn-lt"/>
                          <a:ea typeface="+mn-ea"/>
                          <a:cs typeface="+mn-cs"/>
                        </a:rPr>
                        <a:t>Differentiated Services </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2" gridSpan="4">
                  <a:txBody>
                    <a:bodyPr/>
                    <a:lstStyle/>
                    <a:p>
                      <a:pPr algn="ctr"/>
                      <a:r>
                        <a:rPr lang="en-CA" sz="1200" b="1" dirty="0" smtClean="0"/>
                        <a:t>Total Length</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2" hMerge="1">
                  <a:txBody>
                    <a:bodyPr/>
                    <a:lstStyle/>
                    <a:p>
                      <a:endParaRPr lang="en-CA"/>
                    </a:p>
                  </a:txBody>
                  <a:tcPr/>
                </a:tc>
                <a:tc rowSpan="2" hMerge="1">
                  <a:txBody>
                    <a:bodyPr/>
                    <a:lstStyle/>
                    <a:p>
                      <a:endParaRPr lang="en-CA"/>
                    </a:p>
                  </a:txBody>
                  <a:tcPr/>
                </a:tc>
                <a:tc rowSpan="2"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00564">
                <a:tc vMerge="1">
                  <a:txBody>
                    <a:bodyPr/>
                    <a:lstStyle/>
                    <a:p>
                      <a:endParaRPr lang="en-CA"/>
                    </a:p>
                  </a:txBody>
                  <a:tcPr/>
                </a:tc>
                <a:tc vMerge="1">
                  <a:txBody>
                    <a:bodyPr/>
                    <a:lstStyle/>
                    <a:p>
                      <a:endParaRPr lang="en-CA"/>
                    </a:p>
                  </a:txBody>
                  <a:tcPr/>
                </a:tc>
                <a:tc>
                  <a:txBody>
                    <a:bodyPr/>
                    <a:lstStyle/>
                    <a:p>
                      <a:pPr algn="ctr"/>
                      <a:r>
                        <a:rPr lang="en-CA" sz="1000" b="1" dirty="0" smtClean="0"/>
                        <a:t>DSCP</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ctr"/>
                      <a:r>
                        <a:rPr lang="en-CA" sz="1000" b="1" dirty="0" smtClean="0"/>
                        <a:t>ECN</a:t>
                      </a:r>
                      <a:endParaRPr lang="en-CA" sz="10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vMerge="1">
                  <a:txBody>
                    <a:bodyPr/>
                    <a:lstStyle/>
                    <a:p>
                      <a:endParaRPr lang="en-CA"/>
                    </a:p>
                  </a:txBody>
                  <a:tcPr/>
                </a:tc>
                <a:tc hMerge="1" vMerge="1">
                  <a:txBody>
                    <a:bodyPr/>
                    <a:lstStyle/>
                    <a:p>
                      <a:endParaRPr lang="en-CA"/>
                    </a:p>
                  </a:txBody>
                  <a:tcPr/>
                </a:tc>
                <a:tc hMerge="1" vMerge="1">
                  <a:txBody>
                    <a:bodyPr/>
                    <a:lstStyle/>
                    <a:p>
                      <a:endParaRPr lang="en-CA"/>
                    </a:p>
                  </a:txBody>
                  <a:tcPr/>
                </a:tc>
                <a:tc hMerge="1" vMerge="1">
                  <a:txBody>
                    <a:bodyPr/>
                    <a:lstStyle/>
                    <a:p>
                      <a:endParaRPr lang="en-CA"/>
                    </a:p>
                  </a:txBody>
                  <a:tcPr/>
                </a:tc>
              </a:tr>
              <a:tr h="482253">
                <a:tc gridSpan="4">
                  <a:txBody>
                    <a:bodyPr/>
                    <a:lstStyle/>
                    <a:p>
                      <a:pPr marL="0" algn="ctr" defTabSz="914400" rtl="0" eaLnBrk="1" latinLnBrk="0" hangingPunct="1"/>
                      <a:r>
                        <a:rPr lang="en-CA" sz="1200" b="1" kern="1200" dirty="0" smtClean="0">
                          <a:solidFill>
                            <a:schemeClr val="tx1"/>
                          </a:solidFill>
                          <a:latin typeface="+mn-lt"/>
                          <a:ea typeface="+mn-ea"/>
                          <a:cs typeface="+mn-cs"/>
                        </a:rPr>
                        <a:t>Identification</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Flag</a:t>
                      </a:r>
                      <a:endParaRPr lang="en-CA" sz="1200" b="1" kern="1200" dirty="0">
                        <a:solidFill>
                          <a:schemeClr val="tx1"/>
                        </a:solidFill>
                        <a:latin typeface="+mn-lt"/>
                        <a:ea typeface="+mn-ea"/>
                        <a:cs typeface="+mn-cs"/>
                      </a:endParaRPr>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3">
                  <a:txBody>
                    <a:bodyPr/>
                    <a:lstStyle/>
                    <a:p>
                      <a:pPr algn="ctr"/>
                      <a:r>
                        <a:rPr lang="en-CA" sz="1200" b="1" dirty="0" smtClean="0"/>
                        <a:t>Fragment Offset</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2">
                  <a:txBody>
                    <a:bodyPr/>
                    <a:lstStyle/>
                    <a:p>
                      <a:pPr algn="ctr"/>
                      <a:r>
                        <a:rPr lang="en-CA" sz="1200" b="1" dirty="0" smtClean="0"/>
                        <a:t>Time To Live</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r>
                        <a:rPr lang="en-CA" sz="1200" b="1" dirty="0" smtClean="0"/>
                        <a:t>Protocol</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hMerge="1">
                  <a:txBody>
                    <a:bodyPr/>
                    <a:lstStyle/>
                    <a:p>
                      <a:endParaRPr lang="en-CA"/>
                    </a:p>
                  </a:txBody>
                  <a:tcPr/>
                </a:tc>
                <a:tc gridSpan="4">
                  <a:txBody>
                    <a:bodyPr/>
                    <a:lstStyle/>
                    <a:p>
                      <a:pPr algn="ctr"/>
                      <a:r>
                        <a:rPr lang="en-CA" sz="1200" b="1" dirty="0" smtClean="0"/>
                        <a:t>Header Checksum</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Source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8">
                  <a:txBody>
                    <a:bodyPr/>
                    <a:lstStyle/>
                    <a:p>
                      <a:pPr algn="ctr"/>
                      <a:r>
                        <a:rPr lang="en-CA" sz="1200" b="1" dirty="0" smtClean="0"/>
                        <a:t>Destination IP Address</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82253">
                <a:tc gridSpan="7">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CA" sz="1200" b="1" dirty="0" smtClean="0"/>
                        <a:t>Options (optional)</a:t>
                      </a:r>
                    </a:p>
                    <a:p>
                      <a:pPr algn="ct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a:r>
                        <a:rPr lang="en-CA" sz="1200" b="1" dirty="0" smtClean="0"/>
                        <a:t>Padding</a:t>
                      </a:r>
                      <a:endParaRPr lang="en-CA" sz="1200" b="1" dirty="0"/>
                    </a:p>
                  </a:txBody>
                  <a:tcPr marL="91442" marR="91442" marT="45713" marB="4571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6" name="Left-Right Arrow 5"/>
          <p:cNvSpPr/>
          <p:nvPr/>
        </p:nvSpPr>
        <p:spPr>
          <a:xfrm>
            <a:off x="90011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7" name="Left-Right Arrow 6"/>
          <p:cNvSpPr/>
          <p:nvPr/>
        </p:nvSpPr>
        <p:spPr>
          <a:xfrm>
            <a:off x="277177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8" name="Left-Right Arrow 7"/>
          <p:cNvSpPr/>
          <p:nvPr/>
        </p:nvSpPr>
        <p:spPr>
          <a:xfrm>
            <a:off x="4716463" y="2500313"/>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9" name="Left-Right Arrow 8"/>
          <p:cNvSpPr/>
          <p:nvPr/>
        </p:nvSpPr>
        <p:spPr>
          <a:xfrm>
            <a:off x="6588125" y="2500313"/>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extLst>
      <p:ext uri="{BB962C8B-B14F-4D97-AF65-F5344CB8AC3E}">
        <p14:creationId xmlns:p14="http://schemas.microsoft.com/office/powerpoint/2010/main" val="261240077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noChangeArrowheads="1"/>
          </p:cNvSpPr>
          <p:nvPr>
            <p:ph type="title"/>
          </p:nvPr>
        </p:nvSpPr>
        <p:spPr/>
        <p:txBody>
          <a:bodyPr/>
          <a:lstStyle/>
          <a:p>
            <a:pPr algn="ctr" eaLnBrk="1" hangingPunct="1">
              <a:defRPr/>
            </a:pPr>
            <a:r>
              <a:rPr lang="en-US" dirty="0" smtClean="0"/>
              <a:t>IPV4 Packet Header</a:t>
            </a:r>
          </a:p>
        </p:txBody>
      </p:sp>
      <p:pic>
        <p:nvPicPr>
          <p:cNvPr id="22531" name="Picture 59" descr="ipv4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057400"/>
            <a:ext cx="8001000" cy="34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78"/>
          <p:cNvGrpSpPr>
            <a:grpSpLocks/>
          </p:cNvGrpSpPr>
          <p:nvPr/>
        </p:nvGrpSpPr>
        <p:grpSpPr bwMode="auto">
          <a:xfrm>
            <a:off x="838200" y="4191000"/>
            <a:ext cx="3124200" cy="2232025"/>
            <a:chOff x="528" y="2640"/>
            <a:chExt cx="1968" cy="1406"/>
          </a:xfrm>
        </p:grpSpPr>
        <p:sp>
          <p:nvSpPr>
            <p:cNvPr id="22549" name="Line 61"/>
            <p:cNvSpPr>
              <a:spLocks noChangeShapeType="1"/>
            </p:cNvSpPr>
            <p:nvPr/>
          </p:nvSpPr>
          <p:spPr bwMode="auto">
            <a:xfrm flipV="1">
              <a:off x="2256" y="2640"/>
              <a:ext cx="192" cy="96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45720" rIns="45720">
              <a:spAutoFit/>
            </a:bodyPr>
            <a:lstStyle/>
            <a:p>
              <a:endParaRPr lang="en-US"/>
            </a:p>
          </p:txBody>
        </p:sp>
        <p:sp>
          <p:nvSpPr>
            <p:cNvPr id="22550" name="Text Box 60"/>
            <p:cNvSpPr txBox="1">
              <a:spLocks noChangeArrowheads="1"/>
            </p:cNvSpPr>
            <p:nvPr/>
          </p:nvSpPr>
          <p:spPr bwMode="auto">
            <a:xfrm>
              <a:off x="528" y="3504"/>
              <a:ext cx="1968" cy="542"/>
            </a:xfrm>
            <a:prstGeom prst="rect">
              <a:avLst/>
            </a:prstGeom>
            <a:solidFill>
              <a:srgbClr val="800000"/>
            </a:solidFill>
            <a:ln w="38100" algn="ctr">
              <a:solidFill>
                <a:srgbClr val="FF0000"/>
              </a:solidFill>
              <a:miter lim="800000"/>
              <a:headEnd/>
              <a:tailEnd/>
            </a:ln>
          </p:spPr>
          <p:txBody>
            <a:bodyPr lIns="45720" rIns="45720">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r>
                <a:rPr lang="en-US"/>
                <a:t>32 Bits binary value.</a:t>
              </a:r>
              <a:br>
                <a:rPr lang="en-US"/>
              </a:br>
              <a:r>
                <a:rPr lang="en-US"/>
                <a:t>Source of the packet</a:t>
              </a:r>
            </a:p>
          </p:txBody>
        </p:sp>
      </p:grpSp>
      <p:grpSp>
        <p:nvGrpSpPr>
          <p:cNvPr id="3" name="Group 79"/>
          <p:cNvGrpSpPr>
            <a:grpSpLocks/>
          </p:cNvGrpSpPr>
          <p:nvPr/>
        </p:nvGrpSpPr>
        <p:grpSpPr bwMode="auto">
          <a:xfrm>
            <a:off x="4800600" y="4724400"/>
            <a:ext cx="4038600" cy="1698625"/>
            <a:chOff x="3024" y="2976"/>
            <a:chExt cx="2544" cy="1070"/>
          </a:xfrm>
        </p:grpSpPr>
        <p:sp>
          <p:nvSpPr>
            <p:cNvPr id="22547" name="Line 64"/>
            <p:cNvSpPr>
              <a:spLocks noChangeShapeType="1"/>
            </p:cNvSpPr>
            <p:nvPr/>
          </p:nvSpPr>
          <p:spPr bwMode="auto">
            <a:xfrm flipH="1" flipV="1">
              <a:off x="3504" y="2976"/>
              <a:ext cx="288" cy="62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45720" rIns="45720">
              <a:spAutoFit/>
            </a:bodyPr>
            <a:lstStyle/>
            <a:p>
              <a:endParaRPr lang="en-US"/>
            </a:p>
          </p:txBody>
        </p:sp>
        <p:sp>
          <p:nvSpPr>
            <p:cNvPr id="22548" name="Text Box 65"/>
            <p:cNvSpPr txBox="1">
              <a:spLocks noChangeArrowheads="1"/>
            </p:cNvSpPr>
            <p:nvPr/>
          </p:nvSpPr>
          <p:spPr bwMode="auto">
            <a:xfrm>
              <a:off x="3024" y="3504"/>
              <a:ext cx="2544" cy="542"/>
            </a:xfrm>
            <a:prstGeom prst="rect">
              <a:avLst/>
            </a:prstGeom>
            <a:solidFill>
              <a:srgbClr val="800000"/>
            </a:solidFill>
            <a:ln w="38100" algn="ctr">
              <a:solidFill>
                <a:srgbClr val="FF0000"/>
              </a:solidFill>
              <a:miter lim="800000"/>
              <a:headEnd/>
              <a:tailEnd/>
            </a:ln>
          </p:spPr>
          <p:txBody>
            <a:bodyPr lIns="45720" rIns="45720">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r>
                <a:rPr lang="en-US"/>
                <a:t>32 Bits binary value.</a:t>
              </a:r>
              <a:br>
                <a:rPr lang="en-US"/>
              </a:br>
              <a:r>
                <a:rPr lang="en-US"/>
                <a:t>Destination of the packet</a:t>
              </a:r>
            </a:p>
          </p:txBody>
        </p:sp>
      </p:grpSp>
      <p:grpSp>
        <p:nvGrpSpPr>
          <p:cNvPr id="4" name="Group 80"/>
          <p:cNvGrpSpPr>
            <a:grpSpLocks/>
          </p:cNvGrpSpPr>
          <p:nvPr/>
        </p:nvGrpSpPr>
        <p:grpSpPr bwMode="auto">
          <a:xfrm>
            <a:off x="228600" y="1371600"/>
            <a:ext cx="3124200" cy="2286000"/>
            <a:chOff x="144" y="864"/>
            <a:chExt cx="1968" cy="1440"/>
          </a:xfrm>
        </p:grpSpPr>
        <p:sp>
          <p:nvSpPr>
            <p:cNvPr id="22545" name="Line 68"/>
            <p:cNvSpPr>
              <a:spLocks noChangeShapeType="1"/>
            </p:cNvSpPr>
            <p:nvPr/>
          </p:nvSpPr>
          <p:spPr bwMode="auto">
            <a:xfrm>
              <a:off x="864" y="1152"/>
              <a:ext cx="288" cy="1152"/>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45720" rIns="45720">
              <a:spAutoFit/>
            </a:bodyPr>
            <a:lstStyle/>
            <a:p>
              <a:endParaRPr lang="en-US"/>
            </a:p>
          </p:txBody>
        </p:sp>
        <p:sp>
          <p:nvSpPr>
            <p:cNvPr id="22546" name="Text Box 69"/>
            <p:cNvSpPr txBox="1">
              <a:spLocks noChangeArrowheads="1"/>
            </p:cNvSpPr>
            <p:nvPr/>
          </p:nvSpPr>
          <p:spPr bwMode="auto">
            <a:xfrm>
              <a:off x="144" y="864"/>
              <a:ext cx="1968" cy="542"/>
            </a:xfrm>
            <a:prstGeom prst="rect">
              <a:avLst/>
            </a:prstGeom>
            <a:solidFill>
              <a:srgbClr val="800000"/>
            </a:solidFill>
            <a:ln w="38100" algn="ctr">
              <a:solidFill>
                <a:srgbClr val="FF0000"/>
              </a:solidFill>
              <a:miter lim="800000"/>
              <a:headEnd/>
              <a:tailEnd/>
            </a:ln>
          </p:spPr>
          <p:txBody>
            <a:bodyPr lIns="45720" rIns="45720">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r>
                <a:rPr lang="en-US"/>
                <a:t>Maximum “hops” before undeliverable.</a:t>
              </a:r>
            </a:p>
          </p:txBody>
        </p:sp>
      </p:grpSp>
      <p:grpSp>
        <p:nvGrpSpPr>
          <p:cNvPr id="5" name="Group 81"/>
          <p:cNvGrpSpPr>
            <a:grpSpLocks/>
          </p:cNvGrpSpPr>
          <p:nvPr/>
        </p:nvGrpSpPr>
        <p:grpSpPr bwMode="auto">
          <a:xfrm>
            <a:off x="3429000" y="1066800"/>
            <a:ext cx="2819400" cy="1752600"/>
            <a:chOff x="2160" y="672"/>
            <a:chExt cx="1776" cy="1104"/>
          </a:xfrm>
        </p:grpSpPr>
        <p:sp>
          <p:nvSpPr>
            <p:cNvPr id="22543" name="Line 70"/>
            <p:cNvSpPr>
              <a:spLocks noChangeShapeType="1"/>
            </p:cNvSpPr>
            <p:nvPr/>
          </p:nvSpPr>
          <p:spPr bwMode="auto">
            <a:xfrm flipH="1">
              <a:off x="2448" y="1056"/>
              <a:ext cx="432" cy="72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45720" rIns="45720">
              <a:spAutoFit/>
            </a:bodyPr>
            <a:lstStyle/>
            <a:p>
              <a:endParaRPr lang="en-US"/>
            </a:p>
          </p:txBody>
        </p:sp>
        <p:sp>
          <p:nvSpPr>
            <p:cNvPr id="22544" name="Text Box 71"/>
            <p:cNvSpPr txBox="1">
              <a:spLocks noChangeArrowheads="1"/>
            </p:cNvSpPr>
            <p:nvPr/>
          </p:nvSpPr>
          <p:spPr bwMode="auto">
            <a:xfrm>
              <a:off x="2160" y="672"/>
              <a:ext cx="1776" cy="542"/>
            </a:xfrm>
            <a:prstGeom prst="rect">
              <a:avLst/>
            </a:prstGeom>
            <a:solidFill>
              <a:srgbClr val="800000"/>
            </a:solidFill>
            <a:ln w="38100" algn="ctr">
              <a:solidFill>
                <a:srgbClr val="FF0000"/>
              </a:solidFill>
              <a:miter lim="800000"/>
              <a:headEnd/>
              <a:tailEnd/>
            </a:ln>
          </p:spPr>
          <p:txBody>
            <a:bodyPr lIns="45720" rIns="45720">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r>
                <a:rPr lang="en-US"/>
                <a:t>8-bit fields -</a:t>
              </a:r>
              <a:br>
                <a:rPr lang="en-US"/>
              </a:br>
              <a:r>
                <a:rPr lang="en-US"/>
                <a:t>Throughput Priority</a:t>
              </a:r>
            </a:p>
          </p:txBody>
        </p:sp>
      </p:grpSp>
      <p:grpSp>
        <p:nvGrpSpPr>
          <p:cNvPr id="6" name="Group 82"/>
          <p:cNvGrpSpPr>
            <a:grpSpLocks/>
          </p:cNvGrpSpPr>
          <p:nvPr/>
        </p:nvGrpSpPr>
        <p:grpSpPr bwMode="auto">
          <a:xfrm>
            <a:off x="152400" y="3810000"/>
            <a:ext cx="3352800" cy="1317625"/>
            <a:chOff x="96" y="2400"/>
            <a:chExt cx="2112" cy="830"/>
          </a:xfrm>
        </p:grpSpPr>
        <p:sp>
          <p:nvSpPr>
            <p:cNvPr id="22541" name="Line 73"/>
            <p:cNvSpPr>
              <a:spLocks noChangeShapeType="1"/>
            </p:cNvSpPr>
            <p:nvPr/>
          </p:nvSpPr>
          <p:spPr bwMode="auto">
            <a:xfrm flipV="1">
              <a:off x="1584" y="2400"/>
              <a:ext cx="432" cy="384"/>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45720" rIns="45720">
              <a:spAutoFit/>
            </a:bodyPr>
            <a:lstStyle/>
            <a:p>
              <a:endParaRPr lang="en-US"/>
            </a:p>
          </p:txBody>
        </p:sp>
        <p:sp>
          <p:nvSpPr>
            <p:cNvPr id="22542" name="Text Box 72"/>
            <p:cNvSpPr txBox="1">
              <a:spLocks noChangeArrowheads="1"/>
            </p:cNvSpPr>
            <p:nvPr/>
          </p:nvSpPr>
          <p:spPr bwMode="auto">
            <a:xfrm>
              <a:off x="96" y="2688"/>
              <a:ext cx="2112" cy="542"/>
            </a:xfrm>
            <a:prstGeom prst="rect">
              <a:avLst/>
            </a:prstGeom>
            <a:solidFill>
              <a:srgbClr val="800000"/>
            </a:solidFill>
            <a:ln w="38100" algn="ctr">
              <a:solidFill>
                <a:srgbClr val="FF0000"/>
              </a:solidFill>
              <a:miter lim="800000"/>
              <a:headEnd/>
              <a:tailEnd/>
            </a:ln>
          </p:spPr>
          <p:txBody>
            <a:bodyPr lIns="45720" rIns="45720">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r>
                <a:rPr lang="en-US"/>
                <a:t>Upper Layer Protocol (TCP/UDP)</a:t>
              </a:r>
            </a:p>
          </p:txBody>
        </p:sp>
      </p:grpSp>
      <p:grpSp>
        <p:nvGrpSpPr>
          <p:cNvPr id="7" name="Group 83"/>
          <p:cNvGrpSpPr>
            <a:grpSpLocks/>
          </p:cNvGrpSpPr>
          <p:nvPr/>
        </p:nvGrpSpPr>
        <p:grpSpPr bwMode="auto">
          <a:xfrm>
            <a:off x="5257800" y="2057400"/>
            <a:ext cx="3657600" cy="1371600"/>
            <a:chOff x="3312" y="1296"/>
            <a:chExt cx="2304" cy="864"/>
          </a:xfrm>
        </p:grpSpPr>
        <p:sp>
          <p:nvSpPr>
            <p:cNvPr id="22538" name="Line 76"/>
            <p:cNvSpPr>
              <a:spLocks noChangeShapeType="1"/>
            </p:cNvSpPr>
            <p:nvPr/>
          </p:nvSpPr>
          <p:spPr bwMode="auto">
            <a:xfrm flipH="1">
              <a:off x="4608" y="1680"/>
              <a:ext cx="240" cy="48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45720" rIns="45720">
              <a:spAutoFit/>
            </a:bodyPr>
            <a:lstStyle/>
            <a:p>
              <a:endParaRPr lang="en-US"/>
            </a:p>
          </p:txBody>
        </p:sp>
        <p:sp>
          <p:nvSpPr>
            <p:cNvPr id="22539" name="Line 77"/>
            <p:cNvSpPr>
              <a:spLocks noChangeShapeType="1"/>
            </p:cNvSpPr>
            <p:nvPr/>
          </p:nvSpPr>
          <p:spPr bwMode="auto">
            <a:xfrm flipH="1">
              <a:off x="3312" y="1632"/>
              <a:ext cx="384" cy="48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45720" rIns="45720">
              <a:spAutoFit/>
            </a:bodyPr>
            <a:lstStyle/>
            <a:p>
              <a:endParaRPr lang="en-US"/>
            </a:p>
          </p:txBody>
        </p:sp>
        <p:sp>
          <p:nvSpPr>
            <p:cNvPr id="22540" name="Text Box 75"/>
            <p:cNvSpPr txBox="1">
              <a:spLocks noChangeArrowheads="1"/>
            </p:cNvSpPr>
            <p:nvPr/>
          </p:nvSpPr>
          <p:spPr bwMode="auto">
            <a:xfrm>
              <a:off x="3504" y="1296"/>
              <a:ext cx="2112" cy="542"/>
            </a:xfrm>
            <a:prstGeom prst="rect">
              <a:avLst/>
            </a:prstGeom>
            <a:solidFill>
              <a:srgbClr val="800000"/>
            </a:solidFill>
            <a:ln w="38100" algn="ctr">
              <a:solidFill>
                <a:srgbClr val="FF0000"/>
              </a:solidFill>
              <a:miter lim="800000"/>
              <a:headEnd/>
              <a:tailEnd/>
            </a:ln>
          </p:spPr>
          <p:txBody>
            <a:bodyPr lIns="45720" rIns="45720">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r>
                <a:rPr lang="en-US"/>
                <a:t>Used in reconstruction of any fragments.</a:t>
              </a:r>
            </a:p>
          </p:txBody>
        </p:sp>
      </p:grpSp>
    </p:spTree>
    <p:extLst>
      <p:ext uri="{BB962C8B-B14F-4D97-AF65-F5344CB8AC3E}">
        <p14:creationId xmlns:p14="http://schemas.microsoft.com/office/powerpoint/2010/main" val="3921655925"/>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en-US" sz="1800">
                <a:latin typeface="Arial" charset="0"/>
              </a:rPr>
              <a:t>IPv4 Packet</a:t>
            </a:r>
            <a:br>
              <a:rPr lang="en-US" sz="1800">
                <a:latin typeface="Arial" charset="0"/>
              </a:rPr>
            </a:br>
            <a:r>
              <a:rPr lang="en-US">
                <a:latin typeface="Arial" charset="0"/>
              </a:rPr>
              <a:t>Sample IPv4 Headers</a:t>
            </a: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425" y="1403350"/>
            <a:ext cx="7488238"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en-US" sz="1800">
                <a:latin typeface="Arial" charset="0"/>
              </a:rPr>
              <a:t>Network Layer in Communication</a:t>
            </a:r>
            <a:r>
              <a:rPr lang="en-US">
                <a:latin typeface="Arial" charset="0"/>
              </a:rPr>
              <a:t/>
            </a:r>
            <a:br>
              <a:rPr lang="en-US">
                <a:latin typeface="Arial" charset="0"/>
              </a:rPr>
            </a:br>
            <a:r>
              <a:rPr lang="en-US">
                <a:latin typeface="Arial" charset="0"/>
              </a:rPr>
              <a:t>Limitations of IPv4</a:t>
            </a:r>
          </a:p>
        </p:txBody>
      </p:sp>
      <p:sp>
        <p:nvSpPr>
          <p:cNvPr id="35842" name="Content Placeholder 1"/>
          <p:cNvSpPr>
            <a:spLocks noGrp="1"/>
          </p:cNvSpPr>
          <p:nvPr>
            <p:ph idx="1"/>
          </p:nvPr>
        </p:nvSpPr>
        <p:spPr/>
        <p:txBody>
          <a:bodyPr/>
          <a:lstStyle/>
          <a:p>
            <a:r>
              <a:rPr lang="en-US">
                <a:latin typeface="Arial" charset="0"/>
              </a:rPr>
              <a:t>IP Address depletion</a:t>
            </a:r>
          </a:p>
          <a:p>
            <a:r>
              <a:rPr lang="en-US">
                <a:latin typeface="Arial" charset="0"/>
              </a:rPr>
              <a:t>Internet routing table expansion</a:t>
            </a:r>
          </a:p>
          <a:p>
            <a:r>
              <a:rPr lang="en-US">
                <a:latin typeface="Arial" charset="0"/>
              </a:rPr>
              <a:t>Lack of end-to-end connectivity</a:t>
            </a:r>
          </a:p>
        </p:txBody>
      </p:sp>
      <p:pic>
        <p:nvPicPr>
          <p:cNvPr id="35843"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40400" y="1741488"/>
            <a:ext cx="3078163" cy="4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en-US" sz="1800">
                <a:latin typeface="Arial" charset="0"/>
              </a:rPr>
              <a:t>Network Layer in Communication</a:t>
            </a:r>
            <a:r>
              <a:rPr lang="en-US">
                <a:latin typeface="Arial" charset="0"/>
              </a:rPr>
              <a:t/>
            </a:r>
            <a:br>
              <a:rPr lang="en-US">
                <a:latin typeface="Arial" charset="0"/>
              </a:rPr>
            </a:br>
            <a:r>
              <a:rPr lang="en-US">
                <a:latin typeface="Arial" charset="0"/>
              </a:rPr>
              <a:t>Introducing IPv6</a:t>
            </a:r>
          </a:p>
        </p:txBody>
      </p:sp>
      <p:sp>
        <p:nvSpPr>
          <p:cNvPr id="37890" name="Content Placeholder 1"/>
          <p:cNvSpPr>
            <a:spLocks noGrp="1"/>
          </p:cNvSpPr>
          <p:nvPr>
            <p:ph idx="1"/>
          </p:nvPr>
        </p:nvSpPr>
        <p:spPr/>
        <p:txBody>
          <a:bodyPr/>
          <a:lstStyle/>
          <a:p>
            <a:r>
              <a:rPr lang="en-US">
                <a:latin typeface="Arial" charset="0"/>
              </a:rPr>
              <a:t>Increased address space</a:t>
            </a:r>
          </a:p>
          <a:p>
            <a:r>
              <a:rPr lang="en-US">
                <a:latin typeface="Arial" charset="0"/>
              </a:rPr>
              <a:t>Improved packet handling</a:t>
            </a:r>
          </a:p>
          <a:p>
            <a:r>
              <a:rPr lang="en-US">
                <a:latin typeface="Arial" charset="0"/>
              </a:rPr>
              <a:t>Eliminates the need for NAT</a:t>
            </a:r>
          </a:p>
          <a:p>
            <a:r>
              <a:rPr lang="en-US">
                <a:latin typeface="Arial" charset="0"/>
              </a:rPr>
              <a:t>Integrated security</a:t>
            </a:r>
          </a:p>
          <a:p>
            <a:endParaRPr lang="en-US">
              <a:latin typeface="Arial" charset="0"/>
            </a:endParaRPr>
          </a:p>
          <a:p>
            <a:r>
              <a:rPr lang="en-US">
                <a:latin typeface="Arial" charset="0"/>
              </a:rPr>
              <a:t>4 billion IPv4 addresses</a:t>
            </a:r>
            <a:br>
              <a:rPr lang="en-US">
                <a:latin typeface="Arial" charset="0"/>
              </a:rPr>
            </a:br>
            <a:r>
              <a:rPr lang="en-US">
                <a:latin typeface="Arial" charset="0"/>
              </a:rPr>
              <a:t>4,000,000,000</a:t>
            </a:r>
          </a:p>
          <a:p>
            <a:r>
              <a:rPr lang="en-US">
                <a:latin typeface="Arial" charset="0"/>
              </a:rPr>
              <a:t>340 undecillion IPv6 addresses</a:t>
            </a:r>
            <a:br>
              <a:rPr lang="en-US">
                <a:latin typeface="Arial" charset="0"/>
              </a:rPr>
            </a:br>
            <a:r>
              <a:rPr lang="en-US">
                <a:latin typeface="Arial" charset="0"/>
              </a:rPr>
              <a:t>340,000,000,000,000,000,000,000,000,000,000,000,000</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Encapsulating IPv6</a:t>
            </a: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5850" y="1841500"/>
            <a:ext cx="6972300"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IPv6 Packet Header</a:t>
            </a:r>
          </a:p>
        </p:txBody>
      </p:sp>
      <p:graphicFrame>
        <p:nvGraphicFramePr>
          <p:cNvPr id="4" name="Table 3"/>
          <p:cNvGraphicFramePr>
            <a:graphicFrameLocks noGrp="1"/>
          </p:cNvGraphicFramePr>
          <p:nvPr/>
        </p:nvGraphicFramePr>
        <p:xfrm>
          <a:off x="827088" y="1250950"/>
          <a:ext cx="7569200" cy="5256213"/>
        </p:xfrm>
        <a:graphic>
          <a:graphicData uri="http://schemas.openxmlformats.org/drawingml/2006/table">
            <a:tbl>
              <a:tblPr firstRow="1" bandRow="1">
                <a:tableStyleId>{2D5ABB26-0587-4C30-8999-92F81FD0307C}</a:tableStyleId>
              </a:tblPr>
              <a:tblGrid>
                <a:gridCol w="936129"/>
                <a:gridCol w="944289"/>
                <a:gridCol w="999978"/>
                <a:gridCol w="944289"/>
                <a:gridCol w="936129"/>
                <a:gridCol w="936129"/>
                <a:gridCol w="1872257"/>
              </a:tblGrid>
              <a:tr h="488783">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gridSpan="2">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algn="ctr"/>
                      <a:endParaRPr lang="en-CA" sz="14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7589">
                <a:tc>
                  <a:txBody>
                    <a:bodyPr/>
                    <a:lstStyle/>
                    <a:p>
                      <a:pPr algn="ctr"/>
                      <a:r>
                        <a:rPr lang="en-CA" sz="1200" b="1" kern="1200" dirty="0" smtClean="0">
                          <a:solidFill>
                            <a:schemeClr val="tx1"/>
                          </a:solidFill>
                          <a:latin typeface="+mn-lt"/>
                          <a:ea typeface="+mn-ea"/>
                          <a:cs typeface="+mn-cs"/>
                        </a:rPr>
                        <a:t>Version</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gridSpan="2">
                  <a:txBody>
                    <a:bodyPr/>
                    <a:lstStyle/>
                    <a:p>
                      <a:pPr algn="ctr"/>
                      <a:r>
                        <a:rPr lang="en-CA" sz="1200" b="1" dirty="0" smtClean="0"/>
                        <a:t>Traffic Class</a:t>
                      </a:r>
                      <a:endParaRPr lang="en-CA" sz="1200" b="1" kern="1200" dirty="0" smtClean="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pPr algn="ctr"/>
                      <a:endParaRPr lang="en-CA" sz="1200" b="1" kern="1200" dirty="0" smtClean="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gridSpan="4">
                  <a:txBody>
                    <a:bodyPr/>
                    <a:lstStyle/>
                    <a:p>
                      <a:pPr algn="ctr"/>
                      <a:r>
                        <a:rPr lang="en-CA" sz="1200" b="1" dirty="0" smtClean="0">
                          <a:solidFill>
                            <a:schemeClr val="bg1"/>
                          </a:solidFill>
                        </a:rPr>
                        <a:t>Flow Label</a:t>
                      </a:r>
                      <a:endParaRPr lang="en-CA" sz="1200" b="1" dirty="0">
                        <a:solidFill>
                          <a:schemeClr val="bg1"/>
                        </a:solidFill>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66"/>
                    </a:solidFill>
                  </a:tcPr>
                </a:tc>
                <a:tc hMerge="1">
                  <a:txBody>
                    <a:bodyPr/>
                    <a:lstStyle/>
                    <a:p>
                      <a:pPr algn="ctr"/>
                      <a:endParaRPr lang="en-CA" sz="1200" b="1"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497589">
                <a:tc gridSpan="4">
                  <a:txBody>
                    <a:bodyPr/>
                    <a:lstStyle/>
                    <a:p>
                      <a:pPr marL="0" algn="ctr" defTabSz="914400" rtl="0" eaLnBrk="1" latinLnBrk="0" hangingPunct="1"/>
                      <a:r>
                        <a:rPr lang="en-CA" sz="1200" b="1" kern="1200" dirty="0" smtClean="0">
                          <a:solidFill>
                            <a:schemeClr val="tx1"/>
                          </a:solidFill>
                          <a:latin typeface="+mn-lt"/>
                          <a:ea typeface="+mn-ea"/>
                          <a:cs typeface="+mn-cs"/>
                        </a:rPr>
                        <a:t>Payload Length</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a:txBody>
                    <a:bodyPr/>
                    <a:lstStyle/>
                    <a:p>
                      <a:pPr marL="0" algn="ctr" defTabSz="914400" rtl="0" eaLnBrk="1" latinLnBrk="0" hangingPunct="1"/>
                      <a:r>
                        <a:rPr lang="en-CA" sz="1200" b="1" kern="1200" dirty="0" smtClean="0">
                          <a:solidFill>
                            <a:schemeClr val="tx1"/>
                          </a:solidFill>
                          <a:latin typeface="+mn-lt"/>
                          <a:ea typeface="+mn-ea"/>
                          <a:cs typeface="+mn-cs"/>
                        </a:rPr>
                        <a:t>Next Header</a:t>
                      </a:r>
                      <a:endParaRPr lang="en-CA" sz="1200" b="1" kern="1200" dirty="0">
                        <a:solidFill>
                          <a:schemeClr val="tx1"/>
                        </a:solidFill>
                        <a:latin typeface="+mn-lt"/>
                        <a:ea typeface="+mn-ea"/>
                        <a:cs typeface="+mn-cs"/>
                      </a:endParaRPr>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gridSpan="2">
                  <a:txBody>
                    <a:bodyPr/>
                    <a:lstStyle/>
                    <a:p>
                      <a:pPr algn="ctr"/>
                      <a:r>
                        <a:rPr lang="en-CA" sz="1200" b="1" dirty="0" smtClean="0"/>
                        <a:t>Hop Limit</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hMerge="1">
                  <a:txBody>
                    <a:bodyPr/>
                    <a:lstStyle/>
                    <a:p>
                      <a:endParaRPr lang="en-CA"/>
                    </a:p>
                  </a:txBody>
                  <a:tcPr/>
                </a:tc>
              </a:tr>
              <a:tr h="1781895">
                <a:tc gridSpan="7">
                  <a:txBody>
                    <a:bodyPr/>
                    <a:lstStyle/>
                    <a:p>
                      <a:pPr algn="ctr"/>
                      <a:r>
                        <a:rPr lang="en-CA" sz="1200" b="1" dirty="0" smtClean="0"/>
                        <a:t>Source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r h="1990357">
                <a:tc gridSpan="7">
                  <a:txBody>
                    <a:bodyPr/>
                    <a:lstStyle/>
                    <a:p>
                      <a:pPr algn="ctr"/>
                      <a:r>
                        <a:rPr lang="en-CA" sz="1200" b="1" dirty="0" smtClean="0"/>
                        <a:t>Destination IP Address</a:t>
                      </a:r>
                      <a:endParaRPr lang="en-CA" sz="1200" b="1" dirty="0"/>
                    </a:p>
                  </a:txBody>
                  <a:tcPr marL="91442" marR="91442" marT="45717" marB="4571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pPr algn="ctr"/>
                      <a:endParaRPr lang="en-CA"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CA"/>
                    </a:p>
                  </a:txBody>
                  <a:tcPr/>
                </a:tc>
                <a:tc hMerge="1">
                  <a:txBody>
                    <a:bodyPr/>
                    <a:lstStyle/>
                    <a:p>
                      <a:endParaRPr lang="en-CA"/>
                    </a:p>
                  </a:txBody>
                  <a:tcPr/>
                </a:tc>
              </a:tr>
            </a:tbl>
          </a:graphicData>
        </a:graphic>
      </p:graphicFrame>
      <p:sp>
        <p:nvSpPr>
          <p:cNvPr id="5" name="Left-Right Arrow 4"/>
          <p:cNvSpPr/>
          <p:nvPr/>
        </p:nvSpPr>
        <p:spPr>
          <a:xfrm>
            <a:off x="900113" y="1250950"/>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1</a:t>
            </a:r>
          </a:p>
        </p:txBody>
      </p:sp>
      <p:sp>
        <p:nvSpPr>
          <p:cNvPr id="6" name="Left-Right Arrow 5"/>
          <p:cNvSpPr/>
          <p:nvPr/>
        </p:nvSpPr>
        <p:spPr>
          <a:xfrm>
            <a:off x="2771775" y="1250950"/>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2</a:t>
            </a:r>
          </a:p>
        </p:txBody>
      </p:sp>
      <p:sp>
        <p:nvSpPr>
          <p:cNvPr id="7" name="Left-Right Arrow 6"/>
          <p:cNvSpPr/>
          <p:nvPr/>
        </p:nvSpPr>
        <p:spPr>
          <a:xfrm>
            <a:off x="4716463" y="1250950"/>
            <a:ext cx="1727200"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3</a:t>
            </a:r>
          </a:p>
        </p:txBody>
      </p:sp>
      <p:sp>
        <p:nvSpPr>
          <p:cNvPr id="8" name="Left-Right Arrow 7"/>
          <p:cNvSpPr/>
          <p:nvPr/>
        </p:nvSpPr>
        <p:spPr>
          <a:xfrm>
            <a:off x="6588125" y="1250950"/>
            <a:ext cx="1728788" cy="476250"/>
          </a:xfrm>
          <a:prstGeom prst="lef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CA" sz="1200" b="1" dirty="0">
                <a:solidFill>
                  <a:schemeClr val="tx1"/>
                </a:solidFill>
              </a:rPr>
              <a:t>Byte 4</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en-US" sz="1800">
                <a:latin typeface="Arial" charset="0"/>
              </a:rPr>
              <a:t>IPv6 Packet</a:t>
            </a:r>
            <a:br>
              <a:rPr lang="en-US" sz="1800">
                <a:latin typeface="Arial" charset="0"/>
              </a:rPr>
            </a:br>
            <a:r>
              <a:rPr lang="en-US">
                <a:latin typeface="Arial" charset="0"/>
              </a:rPr>
              <a:t>Sample IPv6 Header</a:t>
            </a:r>
          </a:p>
        </p:txBody>
      </p:sp>
      <p:pic>
        <p:nvPicPr>
          <p:cNvPr id="440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125" y="1390650"/>
            <a:ext cx="7040563" cy="499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noChangeArrowheads="1"/>
          </p:cNvSpPr>
          <p:nvPr>
            <p:ph type="title"/>
          </p:nvPr>
        </p:nvSpPr>
        <p:spPr/>
        <p:txBody>
          <a:bodyPr/>
          <a:lstStyle/>
          <a:p>
            <a:pPr eaLnBrk="1" hangingPunct="1"/>
            <a:r>
              <a:rPr lang="en-US" dirty="0" smtClean="0">
                <a:latin typeface="Arial" charset="0"/>
              </a:rPr>
              <a:t>6.2 Routing - </a:t>
            </a:r>
            <a:r>
              <a:rPr lang="en-US" b="0" dirty="0" smtClean="0">
                <a:latin typeface="Arial" charset="0"/>
              </a:rPr>
              <a:t>Host </a:t>
            </a:r>
            <a:r>
              <a:rPr lang="en-US" b="0" dirty="0">
                <a:latin typeface="Arial" charset="0"/>
              </a:rPr>
              <a:t>Routing Tables</a:t>
            </a:r>
          </a:p>
        </p:txBody>
      </p:sp>
      <p:pic>
        <p:nvPicPr>
          <p:cNvPr id="46082" name="Content Placeholder 1" descr="route-print.png"/>
          <p:cNvPicPr>
            <a:picLocks noGrp="1" noChangeAspect="1"/>
          </p:cNvPicPr>
          <p:nvPr>
            <p:ph idx="1"/>
          </p:nvPr>
        </p:nvPicPr>
        <p:blipFill>
          <a:blip r:embed="rId3">
            <a:extLst>
              <a:ext uri="{28A0092B-C50C-407E-A947-70E740481C1C}">
                <a14:useLocalDpi xmlns:a14="http://schemas.microsoft.com/office/drawing/2010/main" val="0"/>
              </a:ext>
            </a:extLst>
          </a:blip>
          <a:srcRect l="-30344" r="-30344"/>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p:txBody>
          <a:bodyPr/>
          <a:lstStyle/>
          <a:p>
            <a:pPr eaLnBrk="1" hangingPunct="1"/>
            <a:r>
              <a:rPr lang="en-US" dirty="0" smtClean="0">
                <a:latin typeface="Arial" charset="0"/>
              </a:rPr>
              <a:t>6.2 Routing-</a:t>
            </a:r>
            <a:r>
              <a:rPr lang="en-US" b="0" dirty="0" smtClean="0">
                <a:latin typeface="Arial" charset="0"/>
              </a:rPr>
              <a:t>Host </a:t>
            </a:r>
            <a:r>
              <a:rPr lang="en-US" b="0" dirty="0">
                <a:latin typeface="Arial" charset="0"/>
              </a:rPr>
              <a:t>Packet Forwarding Decision</a:t>
            </a:r>
          </a:p>
        </p:txBody>
      </p:sp>
      <p:pic>
        <p:nvPicPr>
          <p:cNvPr id="48130" name="Content Placeholder 20"/>
          <p:cNvPicPr>
            <a:picLocks noGrp="1" noChangeAspect="1"/>
          </p:cNvPicPr>
          <p:nvPr>
            <p:ph idx="1"/>
          </p:nvPr>
        </p:nvPicPr>
        <p:blipFill>
          <a:blip r:embed="rId3">
            <a:extLst>
              <a:ext uri="{28A0092B-C50C-407E-A947-70E740481C1C}">
                <a14:useLocalDpi xmlns:a14="http://schemas.microsoft.com/office/drawing/2010/main" val="0"/>
              </a:ext>
            </a:extLst>
          </a:blip>
          <a:srcRect l="-1079" r="-1079"/>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2"/>
          <p:cNvSpPr>
            <a:spLocks noGrp="1" noChangeArrowheads="1"/>
          </p:cNvSpPr>
          <p:nvPr>
            <p:ph type="title"/>
          </p:nvPr>
        </p:nvSpPr>
        <p:spPr/>
        <p:txBody>
          <a:bodyPr/>
          <a:lstStyle/>
          <a:p>
            <a:pPr eaLnBrk="1" hangingPunct="1"/>
            <a:r>
              <a:rPr lang="en-US">
                <a:latin typeface="Arial" charset="0"/>
              </a:rPr>
              <a:t>Chapter 6</a:t>
            </a:r>
          </a:p>
        </p:txBody>
      </p:sp>
      <p:sp>
        <p:nvSpPr>
          <p:cNvPr id="9218" name="Rectangle 3"/>
          <p:cNvSpPr>
            <a:spLocks noGrp="1" noChangeArrowheads="1"/>
          </p:cNvSpPr>
          <p:nvPr>
            <p:ph idx="1"/>
          </p:nvPr>
        </p:nvSpPr>
        <p:spPr/>
        <p:txBody>
          <a:bodyPr/>
          <a:lstStyle/>
          <a:p>
            <a:pPr lvl="1" eaLnBrk="1" hangingPunct="1"/>
            <a:r>
              <a:rPr lang="en-US" sz="2400" dirty="0">
                <a:latin typeface="Arial" charset="0"/>
              </a:rPr>
              <a:t>6.1  Network Layer Protocols</a:t>
            </a:r>
          </a:p>
          <a:p>
            <a:pPr lvl="1" eaLnBrk="1" hangingPunct="1"/>
            <a:r>
              <a:rPr lang="en-US" sz="2400" dirty="0">
                <a:latin typeface="Arial" charset="0"/>
              </a:rPr>
              <a:t>6.2  Routing</a:t>
            </a:r>
          </a:p>
          <a:p>
            <a:pPr lvl="1" eaLnBrk="1" hangingPunct="1"/>
            <a:r>
              <a:rPr lang="en-US" sz="2400" dirty="0">
                <a:latin typeface="Arial" charset="0"/>
              </a:rPr>
              <a:t>6.3  </a:t>
            </a:r>
            <a:r>
              <a:rPr lang="en-US" sz="2400" dirty="0" smtClean="0">
                <a:latin typeface="Arial" charset="0"/>
              </a:rPr>
              <a:t>Routers</a:t>
            </a:r>
            <a:endParaRPr lang="en-US" sz="2400" dirty="0">
              <a:latin typeface="Arial" charset="0"/>
            </a:endParaRPr>
          </a:p>
          <a:p>
            <a:pPr lvl="1" eaLnBrk="1" hangingPunct="1"/>
            <a:r>
              <a:rPr lang="en-US" sz="2400" dirty="0" smtClean="0">
                <a:latin typeface="Arial" charset="0"/>
              </a:rPr>
              <a:t>6.4  </a:t>
            </a:r>
            <a:r>
              <a:rPr lang="en-US" sz="2400" dirty="0">
                <a:latin typeface="Arial" charset="0"/>
              </a:rPr>
              <a:t>Summary</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p:cNvSpPr>
            <a:spLocks noGrp="1" noChangeArrowheads="1"/>
          </p:cNvSpPr>
          <p:nvPr>
            <p:ph type="title"/>
          </p:nvPr>
        </p:nvSpPr>
        <p:spPr/>
        <p:txBody>
          <a:bodyPr/>
          <a:lstStyle/>
          <a:p>
            <a:pPr eaLnBrk="1" hangingPunct="1"/>
            <a:r>
              <a:rPr lang="en-US" dirty="0">
                <a:latin typeface="Arial" charset="0"/>
              </a:rPr>
              <a:t/>
            </a:r>
            <a:br>
              <a:rPr lang="en-US" dirty="0">
                <a:latin typeface="Arial" charset="0"/>
              </a:rPr>
            </a:br>
            <a:r>
              <a:rPr lang="en-US" dirty="0" smtClean="0">
                <a:latin typeface="Arial" charset="0"/>
              </a:rPr>
              <a:t>6.2 Routing - </a:t>
            </a:r>
            <a:r>
              <a:rPr lang="en-US" b="0" dirty="0" smtClean="0">
                <a:latin typeface="Arial" charset="0"/>
              </a:rPr>
              <a:t>Default </a:t>
            </a:r>
            <a:r>
              <a:rPr lang="en-US" b="0" dirty="0">
                <a:latin typeface="Arial" charset="0"/>
              </a:rPr>
              <a:t>Gateway</a:t>
            </a:r>
          </a:p>
        </p:txBody>
      </p:sp>
      <p:sp>
        <p:nvSpPr>
          <p:cNvPr id="48130" name="Content Placeholder 1"/>
          <p:cNvSpPr>
            <a:spLocks noGrp="1"/>
          </p:cNvSpPr>
          <p:nvPr>
            <p:ph idx="1"/>
          </p:nvPr>
        </p:nvSpPr>
        <p:spPr/>
        <p:txBody>
          <a:bodyPr/>
          <a:lstStyle/>
          <a:p>
            <a:pPr marL="0" indent="0">
              <a:buFont typeface="Wingdings" charset="0"/>
              <a:buNone/>
              <a:defRPr/>
            </a:pPr>
            <a:r>
              <a:rPr lang="en-US" dirty="0"/>
              <a:t>Hosts must maintain their own, local, routing table to ensure that network layer packets are directed to the correct destination network. The local table of the host typically contains:</a:t>
            </a:r>
          </a:p>
          <a:p>
            <a:pPr>
              <a:defRPr/>
            </a:pPr>
            <a:r>
              <a:rPr lang="en-US" dirty="0" smtClean="0"/>
              <a:t>Direct connection</a:t>
            </a:r>
            <a:endParaRPr lang="en-US" dirty="0"/>
          </a:p>
          <a:p>
            <a:pPr>
              <a:defRPr/>
            </a:pPr>
            <a:r>
              <a:rPr lang="en-US" dirty="0" smtClean="0"/>
              <a:t>Local </a:t>
            </a:r>
            <a:r>
              <a:rPr lang="en-US" dirty="0"/>
              <a:t>network </a:t>
            </a:r>
            <a:r>
              <a:rPr lang="en-US" dirty="0" smtClean="0"/>
              <a:t>route</a:t>
            </a:r>
            <a:endParaRPr lang="en-US" dirty="0"/>
          </a:p>
          <a:p>
            <a:pPr>
              <a:defRPr/>
            </a:pPr>
            <a:r>
              <a:rPr lang="en-US" dirty="0" smtClean="0"/>
              <a:t>Local </a:t>
            </a:r>
            <a:r>
              <a:rPr lang="en-US" dirty="0"/>
              <a:t>default </a:t>
            </a:r>
            <a:r>
              <a:rPr lang="en-US" dirty="0" smtClean="0"/>
              <a:t>route</a:t>
            </a:r>
            <a:endParaRPr lang="en-US" dirty="0">
              <a:latin typeface="Arial" charset="0"/>
            </a:endParaRPr>
          </a:p>
        </p:txBody>
      </p:sp>
      <p:sp>
        <p:nvSpPr>
          <p:cNvPr id="50179" name="TextBox 12"/>
          <p:cNvSpPr txBox="1">
            <a:spLocks noChangeArrowheads="1"/>
          </p:cNvSpPr>
          <p:nvPr/>
        </p:nvSpPr>
        <p:spPr bwMode="auto">
          <a:xfrm>
            <a:off x="5226050" y="3195638"/>
            <a:ext cx="29686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a:t>
            </a:r>
            <a:endParaRPr lang="en-CA" b="1">
              <a:solidFill>
                <a:schemeClr val="bg1"/>
              </a:solidFill>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p:cNvSpPr>
            <a:spLocks noGrp="1" noChangeArrowheads="1"/>
          </p:cNvSpPr>
          <p:nvPr>
            <p:ph type="title"/>
          </p:nvPr>
        </p:nvSpPr>
        <p:spPr/>
        <p:txBody>
          <a:bodyPr/>
          <a:lstStyle/>
          <a:p>
            <a:pPr eaLnBrk="1" hangingPunct="1"/>
            <a:r>
              <a:rPr lang="en-US" sz="1800" dirty="0">
                <a:latin typeface="Arial" charset="0"/>
              </a:rPr>
              <a:t>Host Routing Tables</a:t>
            </a:r>
            <a:r>
              <a:rPr lang="en-US" dirty="0">
                <a:latin typeface="Arial" charset="0"/>
              </a:rPr>
              <a:t/>
            </a:r>
            <a:br>
              <a:rPr lang="en-US" dirty="0">
                <a:latin typeface="Arial" charset="0"/>
              </a:rPr>
            </a:br>
            <a:r>
              <a:rPr lang="en-US" dirty="0" smtClean="0">
                <a:latin typeface="Arial" charset="0"/>
              </a:rPr>
              <a:t>6.2 Routing: </a:t>
            </a:r>
            <a:r>
              <a:rPr lang="en-US" b="0" dirty="0" smtClean="0">
                <a:latin typeface="Arial" charset="0"/>
              </a:rPr>
              <a:t>IPv4 </a:t>
            </a:r>
            <a:r>
              <a:rPr lang="en-US" b="0" dirty="0">
                <a:latin typeface="Arial" charset="0"/>
              </a:rPr>
              <a:t>Host Routing Table</a:t>
            </a:r>
          </a:p>
        </p:txBody>
      </p:sp>
      <p:pic>
        <p:nvPicPr>
          <p:cNvPr id="52226"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l="-20932" r="-20932"/>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p:cNvSpPr>
            <a:spLocks noGrp="1" noChangeArrowheads="1"/>
          </p:cNvSpPr>
          <p:nvPr>
            <p:ph type="title"/>
          </p:nvPr>
        </p:nvSpPr>
        <p:spPr/>
        <p:txBody>
          <a:bodyPr/>
          <a:lstStyle/>
          <a:p>
            <a:pPr eaLnBrk="1" hangingPunct="1"/>
            <a:r>
              <a:rPr lang="en-US" sz="1800" dirty="0">
                <a:latin typeface="Arial" charset="0"/>
              </a:rPr>
              <a:t>Host Routing Tables</a:t>
            </a:r>
            <a:r>
              <a:rPr lang="en-US" dirty="0">
                <a:latin typeface="Arial" charset="0"/>
              </a:rPr>
              <a:t/>
            </a:r>
            <a:br>
              <a:rPr lang="en-US" dirty="0">
                <a:latin typeface="Arial" charset="0"/>
              </a:rPr>
            </a:br>
            <a:r>
              <a:rPr lang="en-US" dirty="0" smtClean="0">
                <a:latin typeface="Arial" charset="0"/>
              </a:rPr>
              <a:t>6.2 Routing: </a:t>
            </a:r>
            <a:r>
              <a:rPr lang="en-US" b="0" dirty="0" smtClean="0">
                <a:latin typeface="Arial" charset="0"/>
              </a:rPr>
              <a:t>Sample </a:t>
            </a:r>
            <a:r>
              <a:rPr lang="en-US" b="0" dirty="0">
                <a:latin typeface="Arial" charset="0"/>
              </a:rPr>
              <a:t>IPv4 Host Routing Table</a:t>
            </a:r>
          </a:p>
        </p:txBody>
      </p:sp>
      <p:pic>
        <p:nvPicPr>
          <p:cNvPr id="54274"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8763" y="1360488"/>
            <a:ext cx="5635625" cy="502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800" dirty="0">
                <a:latin typeface="Arial" charset="0"/>
              </a:rPr>
              <a:t>Host Routing Tables</a:t>
            </a:r>
            <a:r>
              <a:rPr lang="en-US" dirty="0">
                <a:latin typeface="Arial" charset="0"/>
              </a:rPr>
              <a:t/>
            </a:r>
            <a:br>
              <a:rPr lang="en-US" dirty="0">
                <a:latin typeface="Arial" charset="0"/>
              </a:rPr>
            </a:br>
            <a:r>
              <a:rPr lang="en-US" dirty="0" smtClean="0">
                <a:latin typeface="Arial" charset="0"/>
              </a:rPr>
              <a:t>6.2 Routing: </a:t>
            </a:r>
            <a:r>
              <a:rPr lang="en-US" b="0" dirty="0" smtClean="0">
                <a:latin typeface="Arial" charset="0"/>
              </a:rPr>
              <a:t>Sample </a:t>
            </a:r>
            <a:r>
              <a:rPr lang="en-US" b="0" dirty="0">
                <a:latin typeface="Arial" charset="0"/>
              </a:rPr>
              <a:t>IPv6 Host Routing Table</a:t>
            </a:r>
          </a:p>
        </p:txBody>
      </p:sp>
      <p:pic>
        <p:nvPicPr>
          <p:cNvPr id="56322" name="Content Placeholder 1"/>
          <p:cNvPicPr>
            <a:picLocks noGrp="1" noChangeAspect="1"/>
          </p:cNvPicPr>
          <p:nvPr>
            <p:ph idx="1"/>
          </p:nvPr>
        </p:nvPicPr>
        <p:blipFill>
          <a:blip r:embed="rId3">
            <a:extLst>
              <a:ext uri="{28A0092B-C50C-407E-A947-70E740481C1C}">
                <a14:useLocalDpi xmlns:a14="http://schemas.microsoft.com/office/drawing/2010/main" val="0"/>
              </a:ext>
            </a:extLst>
          </a:blip>
          <a:srcRect l="-23616" r="-23616"/>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Router Packet Forwarding Decision</a:t>
            </a:r>
          </a:p>
        </p:txBody>
      </p:sp>
      <p:pic>
        <p:nvPicPr>
          <p:cNvPr id="58370"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rcRect l="-6744" r="-6744"/>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IPv4 Router Routing Table</a:t>
            </a:r>
          </a:p>
        </p:txBody>
      </p:sp>
      <p:cxnSp>
        <p:nvCxnSpPr>
          <p:cNvPr id="4" name="Straight Connector 3"/>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973138" y="2868613"/>
            <a:ext cx="1222375" cy="215900"/>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0420" name="TextBox 5"/>
          <p:cNvSpPr txBox="1">
            <a:spLocks noChangeArrowheads="1"/>
          </p:cNvSpPr>
          <p:nvPr/>
        </p:nvSpPr>
        <p:spPr bwMode="auto">
          <a:xfrm>
            <a:off x="684213" y="2868613"/>
            <a:ext cx="7056437" cy="37512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a:t>
            </a:r>
            <a:r>
              <a:rPr lang="en-CA" sz="1100" b="1">
                <a:latin typeface="Courier New" charset="0"/>
                <a:cs typeface="Courier New" charset="0"/>
              </a:rPr>
              <a:t>show ip route</a:t>
            </a:r>
          </a:p>
          <a:p>
            <a:pPr algn="l"/>
            <a:r>
              <a:rPr lang="en-CA" sz="1100">
                <a:latin typeface="Courier New" charset="0"/>
                <a:cs typeface="Courier New" charset="0"/>
              </a:rPr>
              <a:t>Codes: L - local, C - connected, S - static, R - RIP, M - mobile, B - BGP</a:t>
            </a:r>
          </a:p>
          <a:p>
            <a:pPr algn="l"/>
            <a:r>
              <a:rPr lang="en-CA" sz="1100">
                <a:latin typeface="Courier New" charset="0"/>
                <a:cs typeface="Courier New" charset="0"/>
              </a:rPr>
              <a:t>       D - EIGRP, EX - EIGRP external, O - OSPF, IA - OSPF inter area</a:t>
            </a:r>
          </a:p>
          <a:p>
            <a:pPr algn="l"/>
            <a:r>
              <a:rPr lang="en-CA" sz="1100">
                <a:latin typeface="Courier New" charset="0"/>
                <a:cs typeface="Courier New" charset="0"/>
              </a:rPr>
              <a:t>       N1 - OSPF NSSA external type 1, N2 - OSPF NSSA external type 2</a:t>
            </a:r>
          </a:p>
          <a:p>
            <a:pPr algn="l"/>
            <a:r>
              <a:rPr lang="en-CA" sz="1100">
                <a:latin typeface="Courier New" charset="0"/>
                <a:cs typeface="Courier New" charset="0"/>
              </a:rPr>
              <a:t>       E1 - OSPF external type 1, E2 - OSPF external type 2, E - EGP</a:t>
            </a:r>
          </a:p>
          <a:p>
            <a:pPr algn="l"/>
            <a:r>
              <a:rPr lang="en-CA" sz="1100">
                <a:latin typeface="Courier New" charset="0"/>
                <a:cs typeface="Courier New" charset="0"/>
              </a:rPr>
              <a:t>       i - IS-IS, L1 - IS-IS level-1, L2 - IS-IS level-2, ia - IS-IS inter area</a:t>
            </a:r>
          </a:p>
          <a:p>
            <a:pPr algn="l"/>
            <a:r>
              <a:rPr lang="en-CA" sz="1100">
                <a:latin typeface="Courier New" charset="0"/>
                <a:cs typeface="Courier New" charset="0"/>
              </a:rPr>
              <a:t>       * - candidate default, U - per-user static route, o - ODR</a:t>
            </a:r>
          </a:p>
          <a:p>
            <a:pPr algn="l"/>
            <a:r>
              <a:rPr lang="en-CA" sz="1100">
                <a:latin typeface="Courier New" charset="0"/>
                <a:cs typeface="Courier New" charset="0"/>
              </a:rPr>
              <a:t>       P - periodic downloaded static route</a:t>
            </a:r>
          </a:p>
          <a:p>
            <a:pPr algn="l"/>
            <a:endParaRPr lang="en-CA" sz="1100">
              <a:latin typeface="Courier New" charset="0"/>
              <a:cs typeface="Courier New" charset="0"/>
            </a:endParaRPr>
          </a:p>
          <a:p>
            <a:pPr algn="l"/>
            <a:r>
              <a:rPr lang="en-CA" sz="1100">
                <a:latin typeface="Courier New" charset="0"/>
                <a:cs typeface="Courier New" charset="0"/>
              </a:rPr>
              <a:t>Gateway of last resort is not set</a:t>
            </a:r>
          </a:p>
          <a:p>
            <a:pPr algn="l"/>
            <a:endParaRPr lang="en-CA" sz="1100">
              <a:latin typeface="Courier New" charset="0"/>
              <a:cs typeface="Courier New" charset="0"/>
            </a:endParaRPr>
          </a:p>
          <a:p>
            <a:pPr algn="l"/>
            <a:r>
              <a:rPr lang="en-CA" sz="1100">
                <a:latin typeface="Courier New" charset="0"/>
                <a:cs typeface="Courier New" charset="0"/>
              </a:rPr>
              <a:t>     10.0.0.0/8 is variably subnetted, 2 subnets, 2 masks</a:t>
            </a:r>
          </a:p>
          <a:p>
            <a:pPr algn="l"/>
            <a:r>
              <a:rPr lang="en-CA" sz="1100">
                <a:latin typeface="Courier New" charset="0"/>
                <a:cs typeface="Courier New" charset="0"/>
              </a:rPr>
              <a:t>D       10.1.1.0/24 [90/2170112] via 209.165.200.226, 00:00:05, Serial0/0/0</a:t>
            </a:r>
          </a:p>
          <a:p>
            <a:pPr algn="l"/>
            <a:r>
              <a:rPr lang="en-CA" sz="1100">
                <a:latin typeface="Courier New" charset="0"/>
                <a:cs typeface="Courier New" charset="0"/>
              </a:rPr>
              <a:t>D       10.1.2.0/24 [90/2170112] via 209.165.200.226, 00:00:05, Serial0/0/0</a:t>
            </a:r>
          </a:p>
          <a:p>
            <a:pPr algn="l"/>
            <a:r>
              <a:rPr lang="en-CA" sz="1100">
                <a:latin typeface="Courier New" charset="0"/>
                <a:cs typeface="Courier New" charset="0"/>
              </a:rPr>
              <a:t>     192.168.10.0/24 is variably subnetted, 2 subnets, 3 masks</a:t>
            </a:r>
          </a:p>
          <a:p>
            <a:pPr algn="l"/>
            <a:r>
              <a:rPr lang="en-CA" sz="1100">
                <a:latin typeface="Courier New" charset="0"/>
                <a:cs typeface="Courier New" charset="0"/>
              </a:rPr>
              <a:t>C       192.168.10.0/24 is directly connected, GigabitEthernet0/0</a:t>
            </a:r>
          </a:p>
          <a:p>
            <a:pPr algn="l"/>
            <a:r>
              <a:rPr lang="en-CA" sz="1100">
                <a:latin typeface="Courier New" charset="0"/>
                <a:cs typeface="Courier New" charset="0"/>
              </a:rPr>
              <a:t>L       192.168.10.1/32 is directly connected, GigabitEthernet0/0</a:t>
            </a:r>
          </a:p>
          <a:p>
            <a:pPr algn="l"/>
            <a:r>
              <a:rPr lang="en-CA" sz="1100">
                <a:latin typeface="Courier New" charset="0"/>
                <a:cs typeface="Courier New" charset="0"/>
              </a:rPr>
              <a:t>     192.168.11.0/24 is variably subnetted, 2 subnets, 3 masks</a:t>
            </a:r>
          </a:p>
          <a:p>
            <a:pPr algn="l"/>
            <a:r>
              <a:rPr lang="en-CA" sz="1100">
                <a:latin typeface="Courier New" charset="0"/>
                <a:cs typeface="Courier New" charset="0"/>
              </a:rPr>
              <a:t>C       192.168.11.0/24 is directly connected, GigabitEthernet0/1</a:t>
            </a:r>
          </a:p>
          <a:p>
            <a:pPr algn="l"/>
            <a:r>
              <a:rPr lang="en-CA" sz="1100">
                <a:latin typeface="Courier New" charset="0"/>
                <a:cs typeface="Courier New" charset="0"/>
              </a:rPr>
              <a:t>L       192.168.11.1/32 is directly connected, GigabitEthernet0/1</a:t>
            </a:r>
          </a:p>
          <a:p>
            <a:pPr algn="l"/>
            <a:r>
              <a:rPr lang="en-CA" sz="1100">
                <a:latin typeface="Courier New" charset="0"/>
                <a:cs typeface="Courier New" charset="0"/>
              </a:rPr>
              <a:t>     209.165.200.0/24 is variably subnetted, 2 subnets, 3 masks</a:t>
            </a:r>
          </a:p>
          <a:p>
            <a:pPr algn="l"/>
            <a:r>
              <a:rPr lang="en-CA" sz="1100">
                <a:latin typeface="Courier New" charset="0"/>
                <a:cs typeface="Courier New" charset="0"/>
              </a:rPr>
              <a:t>C       209.165.200.224/30 is directly connected, Serial0/0/0</a:t>
            </a:r>
          </a:p>
          <a:p>
            <a:pPr algn="l"/>
            <a:r>
              <a:rPr lang="en-CA" sz="1100">
                <a:latin typeface="Courier New" charset="0"/>
                <a:cs typeface="Courier New" charset="0"/>
              </a:rPr>
              <a:t>L       209.165.200.225/32 is directly connected, Serial0/0/0</a:t>
            </a:r>
          </a:p>
          <a:p>
            <a:pPr algn="l"/>
            <a:r>
              <a:rPr lang="en-CA" sz="1100">
                <a:latin typeface="Courier New" charset="0"/>
                <a:cs typeface="Courier New" charset="0"/>
              </a:rPr>
              <a:t>R1#</a:t>
            </a:r>
          </a:p>
        </p:txBody>
      </p:sp>
      <p:cxnSp>
        <p:nvCxnSpPr>
          <p:cNvPr id="7" name="Straight Connector 6"/>
          <p:cNvCxnSpPr>
            <a:stCxn id="60434" idx="3"/>
            <a:endCxn id="60449" idx="1"/>
          </p:cNvCxnSpPr>
          <p:nvPr/>
        </p:nvCxnSpPr>
        <p:spPr bwMode="auto">
          <a:xfrm>
            <a:off x="7283450" y="241776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 name="Straight Connector 7"/>
          <p:cNvCxnSpPr>
            <a:stCxn id="60431" idx="3"/>
            <a:endCxn id="60447" idx="3"/>
          </p:cNvCxnSpPr>
          <p:nvPr/>
        </p:nvCxnSpPr>
        <p:spPr bwMode="auto">
          <a:xfrm flipV="1">
            <a:off x="7280275" y="168433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23" name="Freeform 9"/>
          <p:cNvSpPr>
            <a:spLocks/>
          </p:cNvSpPr>
          <p:nvPr/>
        </p:nvSpPr>
        <p:spPr bwMode="auto">
          <a:xfrm>
            <a:off x="3619500" y="188277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0" name="Straight Connector 9"/>
          <p:cNvCxnSpPr>
            <a:stCxn id="60428" idx="1"/>
            <a:endCxn id="60457" idx="0"/>
          </p:cNvCxnSpPr>
          <p:nvPr/>
        </p:nvCxnSpPr>
        <p:spPr bwMode="auto">
          <a:xfrm flipV="1">
            <a:off x="1630363" y="1943100"/>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p:cNvCxnSpPr>
            <a:stCxn id="60426" idx="0"/>
            <a:endCxn id="60457" idx="0"/>
          </p:cNvCxnSpPr>
          <p:nvPr/>
        </p:nvCxnSpPr>
        <p:spPr bwMode="auto">
          <a:xfrm>
            <a:off x="1998663" y="152400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2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5240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7" name="TextBox 12"/>
          <p:cNvSpPr txBox="1">
            <a:spLocks noChangeArrowheads="1"/>
          </p:cNvSpPr>
          <p:nvPr/>
        </p:nvSpPr>
        <p:spPr bwMode="auto">
          <a:xfrm>
            <a:off x="1427163" y="122713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042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2653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Connector 14"/>
          <p:cNvCxnSpPr>
            <a:stCxn id="60434" idx="1"/>
            <a:endCxn id="60433" idx="0"/>
          </p:cNvCxnSpPr>
          <p:nvPr/>
        </p:nvCxnSpPr>
        <p:spPr bwMode="auto">
          <a:xfrm flipH="1" flipV="1">
            <a:off x="5519738" y="194310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0431" idx="1"/>
          </p:cNvCxnSpPr>
          <p:nvPr/>
        </p:nvCxnSpPr>
        <p:spPr bwMode="auto">
          <a:xfrm flipH="1">
            <a:off x="5384800" y="170338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043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54622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32"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768475"/>
            <a:ext cx="69373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3" name="TextBox 18"/>
          <p:cNvSpPr txBox="1">
            <a:spLocks noChangeArrowheads="1"/>
          </p:cNvSpPr>
          <p:nvPr/>
        </p:nvSpPr>
        <p:spPr bwMode="auto">
          <a:xfrm>
            <a:off x="5329238" y="19431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043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2606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35" name="TextBox 20"/>
          <p:cNvSpPr txBox="1">
            <a:spLocks noChangeArrowheads="1"/>
          </p:cNvSpPr>
          <p:nvPr/>
        </p:nvSpPr>
        <p:spPr bwMode="auto">
          <a:xfrm>
            <a:off x="1335088" y="256381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0436" name="TextBox 21"/>
          <p:cNvSpPr txBox="1">
            <a:spLocks noChangeArrowheads="1"/>
          </p:cNvSpPr>
          <p:nvPr/>
        </p:nvSpPr>
        <p:spPr bwMode="auto">
          <a:xfrm>
            <a:off x="6424613" y="125095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0437" name="TextBox 22"/>
          <p:cNvSpPr txBox="1">
            <a:spLocks noChangeArrowheads="1"/>
          </p:cNvSpPr>
          <p:nvPr/>
        </p:nvSpPr>
        <p:spPr bwMode="auto">
          <a:xfrm>
            <a:off x="6434138" y="254952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0438" name="TextBox 23"/>
          <p:cNvSpPr txBox="1">
            <a:spLocks noChangeArrowheads="1"/>
          </p:cNvSpPr>
          <p:nvPr/>
        </p:nvSpPr>
        <p:spPr bwMode="auto">
          <a:xfrm>
            <a:off x="3690938" y="1482725"/>
            <a:ext cx="1590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0439" name="TextBox 24"/>
          <p:cNvSpPr txBox="1">
            <a:spLocks noChangeArrowheads="1"/>
          </p:cNvSpPr>
          <p:nvPr/>
        </p:nvSpPr>
        <p:spPr bwMode="auto">
          <a:xfrm>
            <a:off x="4754563" y="1811338"/>
            <a:ext cx="4587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60440" name="Rectangle 25"/>
          <p:cNvSpPr>
            <a:spLocks noChangeArrowheads="1"/>
          </p:cNvSpPr>
          <p:nvPr/>
        </p:nvSpPr>
        <p:spPr bwMode="auto">
          <a:xfrm>
            <a:off x="1095375" y="14017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4589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Straight Connector 27"/>
          <p:cNvCxnSpPr>
            <a:stCxn id="60426" idx="1"/>
            <a:endCxn id="60441" idx="3"/>
          </p:cNvCxnSpPr>
          <p:nvPr/>
        </p:nvCxnSpPr>
        <p:spPr bwMode="auto">
          <a:xfrm flipH="1">
            <a:off x="1196975" y="1681163"/>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3" name="Rectangle 28"/>
          <p:cNvSpPr>
            <a:spLocks noChangeArrowheads="1"/>
          </p:cNvSpPr>
          <p:nvPr/>
        </p:nvSpPr>
        <p:spPr bwMode="auto">
          <a:xfrm>
            <a:off x="1095375" y="214471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4"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20186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Straight Connector 30"/>
          <p:cNvCxnSpPr>
            <a:stCxn id="60428" idx="1"/>
            <a:endCxn id="60444" idx="3"/>
          </p:cNvCxnSpPr>
          <p:nvPr/>
        </p:nvCxnSpPr>
        <p:spPr bwMode="auto">
          <a:xfrm flipH="1">
            <a:off x="1196975" y="2422525"/>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0446" name="Rectangle 31"/>
          <p:cNvSpPr>
            <a:spLocks noChangeArrowheads="1"/>
          </p:cNvSpPr>
          <p:nvPr/>
        </p:nvSpPr>
        <p:spPr bwMode="auto">
          <a:xfrm>
            <a:off x="7394575" y="140970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7"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46050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48" name="Rectangle 33"/>
          <p:cNvSpPr>
            <a:spLocks noChangeArrowheads="1"/>
          </p:cNvSpPr>
          <p:nvPr/>
        </p:nvSpPr>
        <p:spPr bwMode="auto">
          <a:xfrm>
            <a:off x="7408863" y="214788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044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20503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0" name="TextBox 35"/>
          <p:cNvSpPr txBox="1">
            <a:spLocks noChangeArrowheads="1"/>
          </p:cNvSpPr>
          <p:nvPr/>
        </p:nvSpPr>
        <p:spPr bwMode="auto">
          <a:xfrm>
            <a:off x="5754688" y="161766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1" name="TextBox 36"/>
          <p:cNvSpPr txBox="1">
            <a:spLocks noChangeArrowheads="1"/>
          </p:cNvSpPr>
          <p:nvPr/>
        </p:nvSpPr>
        <p:spPr bwMode="auto">
          <a:xfrm>
            <a:off x="5761038" y="2133600"/>
            <a:ext cx="3032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0452" name="TextBox 37"/>
          <p:cNvSpPr txBox="1">
            <a:spLocks noChangeArrowheads="1"/>
          </p:cNvSpPr>
          <p:nvPr/>
        </p:nvSpPr>
        <p:spPr bwMode="auto">
          <a:xfrm>
            <a:off x="2627313" y="207645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0453" name="TextBox 38"/>
          <p:cNvSpPr txBox="1">
            <a:spLocks noChangeArrowheads="1"/>
          </p:cNvSpPr>
          <p:nvPr/>
        </p:nvSpPr>
        <p:spPr bwMode="auto">
          <a:xfrm>
            <a:off x="3665538" y="1844675"/>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0454" name="TextBox 39"/>
          <p:cNvSpPr txBox="1">
            <a:spLocks noChangeArrowheads="1"/>
          </p:cNvSpPr>
          <p:nvPr/>
        </p:nvSpPr>
        <p:spPr bwMode="auto">
          <a:xfrm>
            <a:off x="2640013" y="141287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41" name="Oval 40"/>
          <p:cNvSpPr/>
          <p:nvPr/>
        </p:nvSpPr>
        <p:spPr>
          <a:xfrm>
            <a:off x="2932113" y="1684338"/>
            <a:ext cx="830262"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0456"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768475"/>
            <a:ext cx="693738"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57" name="TextBox 42"/>
          <p:cNvSpPr txBox="1">
            <a:spLocks noChangeArrowheads="1"/>
          </p:cNvSpPr>
          <p:nvPr/>
        </p:nvSpPr>
        <p:spPr bwMode="auto">
          <a:xfrm>
            <a:off x="3187700" y="194310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0458" name="Rectangle 43"/>
          <p:cNvSpPr>
            <a:spLocks noChangeArrowheads="1"/>
          </p:cNvSpPr>
          <p:nvPr/>
        </p:nvSpPr>
        <p:spPr bwMode="auto">
          <a:xfrm>
            <a:off x="323850" y="150018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0459" name="Rectangle 44"/>
          <p:cNvSpPr>
            <a:spLocks noChangeArrowheads="1"/>
          </p:cNvSpPr>
          <p:nvPr/>
        </p:nvSpPr>
        <p:spPr bwMode="auto">
          <a:xfrm>
            <a:off x="323850" y="224631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Directly Connected Routing Table Entries</a:t>
            </a:r>
          </a:p>
        </p:txBody>
      </p:sp>
      <p:cxnSp>
        <p:nvCxnSpPr>
          <p:cNvPr id="4" name="Straight Connector 3"/>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1849438" y="4203700"/>
            <a:ext cx="4032250" cy="52863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7" name="Rectangle 6"/>
          <p:cNvSpPr/>
          <p:nvPr/>
        </p:nvSpPr>
        <p:spPr>
          <a:xfrm>
            <a:off x="6043613" y="4203700"/>
            <a:ext cx="2214562" cy="5286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841375" y="4203700"/>
            <a:ext cx="504825" cy="528638"/>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2470" name="TextBox 8"/>
          <p:cNvSpPr txBox="1">
            <a:spLocks noChangeArrowheads="1"/>
          </p:cNvSpPr>
          <p:nvPr/>
        </p:nvSpPr>
        <p:spPr bwMode="auto">
          <a:xfrm>
            <a:off x="841375" y="4197350"/>
            <a:ext cx="7416800" cy="5349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latin typeface="Courier New" charset="0"/>
                <a:cs typeface="Courier New" charset="0"/>
              </a:rPr>
              <a:t>C       192.168.10.0/24 is directly connected, GigabitEthernet0/0</a:t>
            </a:r>
          </a:p>
          <a:p>
            <a:r>
              <a:rPr lang="en-CA" sz="1400" b="1">
                <a:latin typeface="Courier New" charset="0"/>
                <a:cs typeface="Courier New" charset="0"/>
              </a:rPr>
              <a:t>L       192.168.10.1/32 is directly connected, GigabitEthernet0/0</a:t>
            </a:r>
          </a:p>
        </p:txBody>
      </p:sp>
      <p:sp>
        <p:nvSpPr>
          <p:cNvPr id="62471" name="TextBox 9"/>
          <p:cNvSpPr txBox="1">
            <a:spLocks noChangeArrowheads="1"/>
          </p:cNvSpPr>
          <p:nvPr/>
        </p:nvSpPr>
        <p:spPr bwMode="auto">
          <a:xfrm>
            <a:off x="928688" y="3827463"/>
            <a:ext cx="3508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A</a:t>
            </a:r>
          </a:p>
        </p:txBody>
      </p:sp>
      <p:sp>
        <p:nvSpPr>
          <p:cNvPr id="62472" name="TextBox 10"/>
          <p:cNvSpPr txBox="1">
            <a:spLocks noChangeArrowheads="1"/>
          </p:cNvSpPr>
          <p:nvPr/>
        </p:nvSpPr>
        <p:spPr bwMode="auto">
          <a:xfrm>
            <a:off x="3649663" y="3833813"/>
            <a:ext cx="3524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B</a:t>
            </a:r>
          </a:p>
        </p:txBody>
      </p:sp>
      <p:sp>
        <p:nvSpPr>
          <p:cNvPr id="62473" name="TextBox 11"/>
          <p:cNvSpPr txBox="1">
            <a:spLocks noChangeArrowheads="1"/>
          </p:cNvSpPr>
          <p:nvPr/>
        </p:nvSpPr>
        <p:spPr bwMode="auto">
          <a:xfrm>
            <a:off x="6843713" y="3830638"/>
            <a:ext cx="352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b="1"/>
              <a:t>C</a:t>
            </a:r>
          </a:p>
        </p:txBody>
      </p:sp>
      <p:graphicFrame>
        <p:nvGraphicFramePr>
          <p:cNvPr id="13" name="Table 12"/>
          <p:cNvGraphicFramePr>
            <a:graphicFrameLocks noGrp="1"/>
          </p:cNvGraphicFramePr>
          <p:nvPr/>
        </p:nvGraphicFramePr>
        <p:xfrm>
          <a:off x="361950" y="4948238"/>
          <a:ext cx="8401050" cy="1112838"/>
        </p:xfrm>
        <a:graphic>
          <a:graphicData uri="http://schemas.openxmlformats.org/drawingml/2006/table">
            <a:tbl>
              <a:tblPr firstRow="1" bandRow="1">
                <a:tableStyleId>{2D5ABB26-0587-4C30-8999-92F81FD0307C}</a:tableStyleId>
              </a:tblPr>
              <a:tblGrid>
                <a:gridCol w="958349"/>
                <a:gridCol w="7442701"/>
              </a:tblGrid>
              <a:tr h="370946">
                <a:tc>
                  <a:txBody>
                    <a:bodyPr/>
                    <a:lstStyle/>
                    <a:p>
                      <a:pPr algn="ctr"/>
                      <a:r>
                        <a:rPr lang="en-CA" sz="1800" b="1" dirty="0" smtClean="0"/>
                        <a:t>A</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B</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destination network</a:t>
                      </a:r>
                      <a:r>
                        <a:rPr lang="en-CA" sz="1600" baseline="0" dirty="0" smtClean="0"/>
                        <a:t> and how it is connected.</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946">
                <a:tc>
                  <a:txBody>
                    <a:bodyPr/>
                    <a:lstStyle/>
                    <a:p>
                      <a:pPr algn="ctr"/>
                      <a:r>
                        <a:rPr lang="en-CA" sz="1800" b="1" dirty="0" smtClean="0"/>
                        <a:t>C</a:t>
                      </a:r>
                      <a:endParaRPr lang="en-CA" sz="1800" b="1"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interface on</a:t>
                      </a:r>
                      <a:r>
                        <a:rPr lang="en-CA" sz="1600" baseline="0" dirty="0" smtClean="0"/>
                        <a:t> the router connected to the destination network.</a:t>
                      </a:r>
                      <a:endParaRPr lang="en-CA" sz="1600" dirty="0"/>
                    </a:p>
                  </a:txBody>
                  <a:tcPr marL="91449" marR="91449" marT="45733" marB="45733">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4" name="Straight Connector 13"/>
          <p:cNvCxnSpPr>
            <a:stCxn id="62501" idx="3"/>
            <a:endCxn id="62517" idx="1"/>
          </p:cNvCxnSpPr>
          <p:nvPr/>
        </p:nvCxnSpPr>
        <p:spPr bwMode="auto">
          <a:xfrm>
            <a:off x="7226300" y="316071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62498" idx="3"/>
            <a:endCxn id="62515" idx="3"/>
          </p:cNvCxnSpPr>
          <p:nvPr/>
        </p:nvCxnSpPr>
        <p:spPr bwMode="auto">
          <a:xfrm flipV="1">
            <a:off x="7223125" y="242728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490" name="Freeform 9"/>
          <p:cNvSpPr>
            <a:spLocks/>
          </p:cNvSpPr>
          <p:nvPr/>
        </p:nvSpPr>
        <p:spPr bwMode="auto">
          <a:xfrm>
            <a:off x="3560763" y="2625725"/>
            <a:ext cx="1597025"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7" name="Straight Connector 16"/>
          <p:cNvCxnSpPr>
            <a:stCxn id="62495" idx="1"/>
            <a:endCxn id="62528" idx="0"/>
          </p:cNvCxnSpPr>
          <p:nvPr/>
        </p:nvCxnSpPr>
        <p:spPr bwMode="auto">
          <a:xfrm flipV="1">
            <a:off x="1573213" y="2686050"/>
            <a:ext cx="1747837" cy="4810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8" name="Straight Connector 17"/>
          <p:cNvCxnSpPr>
            <a:stCxn id="62493" idx="0"/>
            <a:endCxn id="62528" idx="0"/>
          </p:cNvCxnSpPr>
          <p:nvPr/>
        </p:nvCxnSpPr>
        <p:spPr bwMode="auto">
          <a:xfrm>
            <a:off x="1939925" y="2266950"/>
            <a:ext cx="1381125"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213" y="22669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94" name="TextBox 19"/>
          <p:cNvSpPr txBox="1">
            <a:spLocks noChangeArrowheads="1"/>
          </p:cNvSpPr>
          <p:nvPr/>
        </p:nvSpPr>
        <p:spPr bwMode="auto">
          <a:xfrm>
            <a:off x="1370013" y="19700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2495"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3213" y="30099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Straight Connector 21"/>
          <p:cNvCxnSpPr>
            <a:stCxn id="62501" idx="1"/>
            <a:endCxn id="62500" idx="0"/>
          </p:cNvCxnSpPr>
          <p:nvPr/>
        </p:nvCxnSpPr>
        <p:spPr bwMode="auto">
          <a:xfrm flipH="1" flipV="1">
            <a:off x="5462588" y="268605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3" name="Straight Connector 22"/>
          <p:cNvCxnSpPr>
            <a:stCxn id="62498" idx="1"/>
          </p:cNvCxnSpPr>
          <p:nvPr/>
        </p:nvCxnSpPr>
        <p:spPr bwMode="auto">
          <a:xfrm flipH="1">
            <a:off x="5327650" y="244633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249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8113" y="22891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99"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6988" y="2511425"/>
            <a:ext cx="693737"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0" name="TextBox 25"/>
          <p:cNvSpPr txBox="1">
            <a:spLocks noChangeArrowheads="1"/>
          </p:cNvSpPr>
          <p:nvPr/>
        </p:nvSpPr>
        <p:spPr bwMode="auto">
          <a:xfrm>
            <a:off x="5272088" y="2686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2501"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288" y="30035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02" name="TextBox 27"/>
          <p:cNvSpPr txBox="1">
            <a:spLocks noChangeArrowheads="1"/>
          </p:cNvSpPr>
          <p:nvPr/>
        </p:nvSpPr>
        <p:spPr bwMode="auto">
          <a:xfrm>
            <a:off x="1276350" y="330676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2503" name="TextBox 28"/>
          <p:cNvSpPr txBox="1">
            <a:spLocks noChangeArrowheads="1"/>
          </p:cNvSpPr>
          <p:nvPr/>
        </p:nvSpPr>
        <p:spPr bwMode="auto">
          <a:xfrm>
            <a:off x="6367463" y="199390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2504" name="TextBox 29"/>
          <p:cNvSpPr txBox="1">
            <a:spLocks noChangeArrowheads="1"/>
          </p:cNvSpPr>
          <p:nvPr/>
        </p:nvSpPr>
        <p:spPr bwMode="auto">
          <a:xfrm>
            <a:off x="6376988" y="329247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2505" name="TextBox 30"/>
          <p:cNvSpPr txBox="1">
            <a:spLocks noChangeArrowheads="1"/>
          </p:cNvSpPr>
          <p:nvPr/>
        </p:nvSpPr>
        <p:spPr bwMode="auto">
          <a:xfrm>
            <a:off x="3633788" y="2225675"/>
            <a:ext cx="15906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2506" name="TextBox 31"/>
          <p:cNvSpPr txBox="1">
            <a:spLocks noChangeArrowheads="1"/>
          </p:cNvSpPr>
          <p:nvPr/>
        </p:nvSpPr>
        <p:spPr bwMode="auto">
          <a:xfrm>
            <a:off x="4695825" y="2554288"/>
            <a:ext cx="45878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3" name="Straight Connector 32"/>
          <p:cNvCxnSpPr>
            <a:stCxn id="62499" idx="0"/>
          </p:cNvCxnSpPr>
          <p:nvPr/>
        </p:nvCxnSpPr>
        <p:spPr bwMode="auto">
          <a:xfrm flipV="1">
            <a:off x="5453063" y="2255838"/>
            <a:ext cx="1587" cy="255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08" name="Rectangle 33"/>
          <p:cNvSpPr>
            <a:spLocks noChangeArrowheads="1"/>
          </p:cNvSpPr>
          <p:nvPr/>
        </p:nvSpPr>
        <p:spPr bwMode="auto">
          <a:xfrm>
            <a:off x="1038225" y="2144713"/>
            <a:ext cx="3794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0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 y="2201863"/>
            <a:ext cx="496888"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6" name="Straight Connector 35"/>
          <p:cNvCxnSpPr>
            <a:stCxn id="62493" idx="1"/>
            <a:endCxn id="62509" idx="3"/>
          </p:cNvCxnSpPr>
          <p:nvPr/>
        </p:nvCxnSpPr>
        <p:spPr bwMode="auto">
          <a:xfrm flipH="1">
            <a:off x="1138238" y="2424113"/>
            <a:ext cx="434975"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1" name="Rectangle 36"/>
          <p:cNvSpPr>
            <a:spLocks noChangeArrowheads="1"/>
          </p:cNvSpPr>
          <p:nvPr/>
        </p:nvSpPr>
        <p:spPr bwMode="auto">
          <a:xfrm>
            <a:off x="1038225" y="2889250"/>
            <a:ext cx="3794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2"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350" y="2944813"/>
            <a:ext cx="496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9" name="Straight Connector 38"/>
          <p:cNvCxnSpPr>
            <a:stCxn id="62495" idx="1"/>
            <a:endCxn id="62512" idx="3"/>
          </p:cNvCxnSpPr>
          <p:nvPr/>
        </p:nvCxnSpPr>
        <p:spPr bwMode="auto">
          <a:xfrm flipH="1">
            <a:off x="1138238" y="3167063"/>
            <a:ext cx="434975"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2514" name="Rectangle 39"/>
          <p:cNvSpPr>
            <a:spLocks noChangeArrowheads="1"/>
          </p:cNvSpPr>
          <p:nvPr/>
        </p:nvSpPr>
        <p:spPr bwMode="auto">
          <a:xfrm>
            <a:off x="7337425" y="2152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5"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1588" y="220503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6" name="Rectangle 41"/>
          <p:cNvSpPr>
            <a:spLocks noChangeArrowheads="1"/>
          </p:cNvSpPr>
          <p:nvPr/>
        </p:nvSpPr>
        <p:spPr bwMode="auto">
          <a:xfrm>
            <a:off x="7351713" y="2892425"/>
            <a:ext cx="3794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2517"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5875" y="2947988"/>
            <a:ext cx="49688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518" name="Picture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1541463"/>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19" name="TextBox 44"/>
          <p:cNvSpPr txBox="1">
            <a:spLocks noChangeArrowheads="1"/>
          </p:cNvSpPr>
          <p:nvPr/>
        </p:nvSpPr>
        <p:spPr bwMode="auto">
          <a:xfrm>
            <a:off x="5695950" y="236061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0" name="TextBox 45"/>
          <p:cNvSpPr txBox="1">
            <a:spLocks noChangeArrowheads="1"/>
          </p:cNvSpPr>
          <p:nvPr/>
        </p:nvSpPr>
        <p:spPr bwMode="auto">
          <a:xfrm>
            <a:off x="5703888" y="2876550"/>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2521" name="Rectangle 46"/>
          <p:cNvSpPr>
            <a:spLocks noChangeArrowheads="1"/>
          </p:cNvSpPr>
          <p:nvPr/>
        </p:nvSpPr>
        <p:spPr bwMode="auto">
          <a:xfrm>
            <a:off x="5126038" y="2000250"/>
            <a:ext cx="8509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2522"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1938" y="1690688"/>
            <a:ext cx="35877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3" name="TextBox 48"/>
          <p:cNvSpPr txBox="1">
            <a:spLocks noChangeArrowheads="1"/>
          </p:cNvSpPr>
          <p:nvPr/>
        </p:nvSpPr>
        <p:spPr bwMode="auto">
          <a:xfrm>
            <a:off x="2570163" y="281940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2524" name="TextBox 49"/>
          <p:cNvSpPr txBox="1">
            <a:spLocks noChangeArrowheads="1"/>
          </p:cNvSpPr>
          <p:nvPr/>
        </p:nvSpPr>
        <p:spPr bwMode="auto">
          <a:xfrm>
            <a:off x="3606800" y="2587625"/>
            <a:ext cx="5921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2525" name="TextBox 50"/>
          <p:cNvSpPr txBox="1">
            <a:spLocks noChangeArrowheads="1"/>
          </p:cNvSpPr>
          <p:nvPr/>
        </p:nvSpPr>
        <p:spPr bwMode="auto">
          <a:xfrm>
            <a:off x="2582863" y="215582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2" name="Oval 51"/>
          <p:cNvSpPr/>
          <p:nvPr/>
        </p:nvSpPr>
        <p:spPr>
          <a:xfrm>
            <a:off x="2874963" y="2427288"/>
            <a:ext cx="828675"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2527"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3863" y="2511425"/>
            <a:ext cx="695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28" name="TextBox 53"/>
          <p:cNvSpPr txBox="1">
            <a:spLocks noChangeArrowheads="1"/>
          </p:cNvSpPr>
          <p:nvPr/>
        </p:nvSpPr>
        <p:spPr bwMode="auto">
          <a:xfrm>
            <a:off x="3130550" y="2686050"/>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2529" name="Rectangle 54"/>
          <p:cNvSpPr>
            <a:spLocks noChangeArrowheads="1"/>
          </p:cNvSpPr>
          <p:nvPr/>
        </p:nvSpPr>
        <p:spPr bwMode="auto">
          <a:xfrm>
            <a:off x="265113" y="224313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2530" name="Rectangle 55"/>
          <p:cNvSpPr>
            <a:spLocks noChangeArrowheads="1"/>
          </p:cNvSpPr>
          <p:nvPr/>
        </p:nvSpPr>
        <p:spPr bwMode="auto">
          <a:xfrm>
            <a:off x="265113" y="298926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Remote Network Routing Table Entries</a:t>
            </a:r>
          </a:p>
        </p:txBody>
      </p:sp>
      <p:cxnSp>
        <p:nvCxnSpPr>
          <p:cNvPr id="4" name="Straight Connector 3"/>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2774950" y="3438525"/>
            <a:ext cx="307975" cy="360363"/>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 name="Rectangle 5"/>
          <p:cNvSpPr/>
          <p:nvPr/>
        </p:nvSpPr>
        <p:spPr>
          <a:xfrm>
            <a:off x="1385888" y="3436938"/>
            <a:ext cx="1296987" cy="3603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3157538" y="3436938"/>
            <a:ext cx="846137" cy="360362"/>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 name="Rectangle 8"/>
          <p:cNvSpPr/>
          <p:nvPr/>
        </p:nvSpPr>
        <p:spPr>
          <a:xfrm>
            <a:off x="4500563" y="3436938"/>
            <a:ext cx="1727200" cy="36036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0" name="Rectangle 9"/>
          <p:cNvSpPr/>
          <p:nvPr/>
        </p:nvSpPr>
        <p:spPr>
          <a:xfrm>
            <a:off x="6300788" y="3436938"/>
            <a:ext cx="1008062" cy="3603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1" name="Rectangle 10"/>
          <p:cNvSpPr/>
          <p:nvPr/>
        </p:nvSpPr>
        <p:spPr>
          <a:xfrm>
            <a:off x="7400925" y="3436938"/>
            <a:ext cx="1223963" cy="36036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2" name="Rectangle 11"/>
          <p:cNvSpPr/>
          <p:nvPr/>
        </p:nvSpPr>
        <p:spPr>
          <a:xfrm>
            <a:off x="395288" y="3436938"/>
            <a:ext cx="504825" cy="360362"/>
          </a:xfrm>
          <a:prstGeom prst="rect">
            <a:avLst/>
          </a:prstGeom>
          <a:solidFill>
            <a:srgbClr val="33CC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4522" name="TextBox 12"/>
          <p:cNvSpPr txBox="1">
            <a:spLocks noChangeArrowheads="1"/>
          </p:cNvSpPr>
          <p:nvPr/>
        </p:nvSpPr>
        <p:spPr bwMode="auto">
          <a:xfrm>
            <a:off x="395288" y="3436938"/>
            <a:ext cx="8424862" cy="3603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nchorCtr="1"/>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b="1">
                <a:latin typeface="Courier New" charset="0"/>
                <a:cs typeface="Courier New" charset="0"/>
              </a:rPr>
              <a:t>D       10.1.1.0/24 [90/2170112] via 209.165.200.226, 00:00:05, Serial0/0/0</a:t>
            </a:r>
          </a:p>
        </p:txBody>
      </p:sp>
      <p:graphicFrame>
        <p:nvGraphicFramePr>
          <p:cNvPr id="14" name="Table 13"/>
          <p:cNvGraphicFramePr>
            <a:graphicFrameLocks noGrp="1"/>
          </p:cNvGraphicFramePr>
          <p:nvPr/>
        </p:nvGraphicFramePr>
        <p:xfrm>
          <a:off x="420688" y="4013200"/>
          <a:ext cx="8399462" cy="2595565"/>
        </p:xfrm>
        <a:graphic>
          <a:graphicData uri="http://schemas.openxmlformats.org/drawingml/2006/table">
            <a:tbl>
              <a:tblPr firstRow="1" bandRow="1">
                <a:tableStyleId>{2D5ABB26-0587-4C30-8999-92F81FD0307C}</a:tableStyleId>
              </a:tblPr>
              <a:tblGrid>
                <a:gridCol w="958167"/>
                <a:gridCol w="7441295"/>
              </a:tblGrid>
              <a:tr h="370795">
                <a:tc>
                  <a:txBody>
                    <a:bodyPr/>
                    <a:lstStyle/>
                    <a:p>
                      <a:pPr algn="ctr"/>
                      <a:r>
                        <a:rPr lang="en-CA" sz="1800" b="1" dirty="0" smtClean="0"/>
                        <a:t>A</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33CCCC"/>
                    </a:solidFill>
                  </a:tcPr>
                </a:tc>
                <a:tc>
                  <a:txBody>
                    <a:bodyPr/>
                    <a:lstStyle/>
                    <a:p>
                      <a:r>
                        <a:rPr lang="en-CA" sz="1600" dirty="0" smtClean="0"/>
                        <a:t>Identifies how the network was learned by the router.</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B</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r>
                        <a:rPr lang="en-CA" sz="1600" dirty="0" smtClean="0"/>
                        <a:t>Identifies the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C</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66FF"/>
                    </a:solidFill>
                  </a:tcPr>
                </a:tc>
                <a:tc>
                  <a:txBody>
                    <a:bodyPr/>
                    <a:lstStyle/>
                    <a:p>
                      <a:r>
                        <a:rPr lang="en-CA" sz="1600" dirty="0" smtClean="0"/>
                        <a:t>Identifies the administrative distance (trustworthiness) of the route source.</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D</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r>
                        <a:rPr lang="en-CA" sz="1600" dirty="0" smtClean="0"/>
                        <a:t>Identifies the metric to reach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E</a:t>
                      </a:r>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r>
                        <a:rPr lang="en-CA" sz="1600" dirty="0" smtClean="0"/>
                        <a:t>Identifies the next hop IP address to reach</a:t>
                      </a:r>
                      <a:r>
                        <a:rPr lang="en-CA" sz="1600" baseline="0" dirty="0" smtClean="0"/>
                        <a:t> the remote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F</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60000"/>
                        <a:lumOff val="40000"/>
                      </a:schemeClr>
                    </a:solidFill>
                  </a:tcPr>
                </a:tc>
                <a:tc>
                  <a:txBody>
                    <a:bodyPr/>
                    <a:lstStyle/>
                    <a:p>
                      <a:r>
                        <a:rPr lang="en-CA" sz="1600" dirty="0" smtClean="0"/>
                        <a:t>Identifies the amount of elapsed</a:t>
                      </a:r>
                      <a:r>
                        <a:rPr lang="en-CA" sz="1600" baseline="0" dirty="0" smtClean="0"/>
                        <a:t> </a:t>
                      </a:r>
                      <a:r>
                        <a:rPr lang="en-CA" sz="1600" dirty="0" smtClean="0"/>
                        <a:t>time since the network was discovered.</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795">
                <a:tc>
                  <a:txBody>
                    <a:bodyPr/>
                    <a:lstStyle/>
                    <a:p>
                      <a:pPr algn="ctr"/>
                      <a:r>
                        <a:rPr lang="en-CA" sz="1800" b="1" dirty="0" smtClean="0"/>
                        <a:t>G</a:t>
                      </a:r>
                      <a:endParaRPr lang="en-CA" sz="1800" b="1"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60000"/>
                        <a:lumOff val="40000"/>
                      </a:schemeClr>
                    </a:solidFill>
                  </a:tcPr>
                </a:tc>
                <a:tc>
                  <a:txBody>
                    <a:bodyPr/>
                    <a:lstStyle/>
                    <a:p>
                      <a:r>
                        <a:rPr lang="en-CA" sz="1600" dirty="0" smtClean="0"/>
                        <a:t>Identifies the outgoing interface on</a:t>
                      </a:r>
                      <a:r>
                        <a:rPr lang="en-CA" sz="1600" baseline="0" dirty="0" smtClean="0"/>
                        <a:t> the router to reach the destination network.</a:t>
                      </a:r>
                      <a:endParaRPr lang="en-CA" sz="1600" dirty="0"/>
                    </a:p>
                  </a:txBody>
                  <a:tcPr marL="91431" marR="91431" marT="45714" marB="45714">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cxnSp>
        <p:nvCxnSpPr>
          <p:cNvPr id="15" name="Straight Connector 14"/>
          <p:cNvCxnSpPr>
            <a:stCxn id="64562" idx="3"/>
            <a:endCxn id="64578" idx="1"/>
          </p:cNvCxnSpPr>
          <p:nvPr/>
        </p:nvCxnSpPr>
        <p:spPr bwMode="auto">
          <a:xfrm>
            <a:off x="7283450" y="2919413"/>
            <a:ext cx="409575" cy="95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6" name="Straight Connector 15"/>
          <p:cNvCxnSpPr>
            <a:stCxn id="64559" idx="3"/>
            <a:endCxn id="64576" idx="3"/>
          </p:cNvCxnSpPr>
          <p:nvPr/>
        </p:nvCxnSpPr>
        <p:spPr bwMode="auto">
          <a:xfrm flipV="1">
            <a:off x="7280275" y="2184400"/>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51" name="Freeform 9"/>
          <p:cNvSpPr>
            <a:spLocks/>
          </p:cNvSpPr>
          <p:nvPr/>
        </p:nvSpPr>
        <p:spPr bwMode="auto">
          <a:xfrm>
            <a:off x="3619500" y="2382838"/>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8" name="Straight Connector 17"/>
          <p:cNvCxnSpPr>
            <a:stCxn id="64556" idx="1"/>
            <a:endCxn id="64589" idx="0"/>
          </p:cNvCxnSpPr>
          <p:nvPr/>
        </p:nvCxnSpPr>
        <p:spPr bwMode="auto">
          <a:xfrm flipV="1">
            <a:off x="1630363" y="2443163"/>
            <a:ext cx="1747837" cy="4810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9" name="Straight Connector 18"/>
          <p:cNvCxnSpPr>
            <a:stCxn id="64554" idx="0"/>
            <a:endCxn id="64589" idx="0"/>
          </p:cNvCxnSpPr>
          <p:nvPr/>
        </p:nvCxnSpPr>
        <p:spPr bwMode="auto">
          <a:xfrm>
            <a:off x="1998663" y="2024063"/>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0240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55" name="TextBox 20"/>
          <p:cNvSpPr txBox="1">
            <a:spLocks noChangeArrowheads="1"/>
          </p:cNvSpPr>
          <p:nvPr/>
        </p:nvSpPr>
        <p:spPr bwMode="auto">
          <a:xfrm>
            <a:off x="1427163" y="172720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455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7670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3" name="Straight Connector 22"/>
          <p:cNvCxnSpPr>
            <a:stCxn id="64562" idx="1"/>
            <a:endCxn id="64561" idx="0"/>
          </p:cNvCxnSpPr>
          <p:nvPr/>
        </p:nvCxnSpPr>
        <p:spPr bwMode="auto">
          <a:xfrm flipH="1" flipV="1">
            <a:off x="5519738" y="2443163"/>
            <a:ext cx="1028700" cy="4762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24" name="Straight Connector 23"/>
          <p:cNvCxnSpPr>
            <a:stCxn id="64559" idx="1"/>
          </p:cNvCxnSpPr>
          <p:nvPr/>
        </p:nvCxnSpPr>
        <p:spPr bwMode="auto">
          <a:xfrm flipH="1">
            <a:off x="5384800" y="2203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455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20462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60"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2268538"/>
            <a:ext cx="69373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1" name="TextBox 26"/>
          <p:cNvSpPr txBox="1">
            <a:spLocks noChangeArrowheads="1"/>
          </p:cNvSpPr>
          <p:nvPr/>
        </p:nvSpPr>
        <p:spPr bwMode="auto">
          <a:xfrm>
            <a:off x="5329238" y="2443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4562"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7622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63" name="TextBox 28"/>
          <p:cNvSpPr txBox="1">
            <a:spLocks noChangeArrowheads="1"/>
          </p:cNvSpPr>
          <p:nvPr/>
        </p:nvSpPr>
        <p:spPr bwMode="auto">
          <a:xfrm>
            <a:off x="1335088" y="3065463"/>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4564" name="TextBox 29"/>
          <p:cNvSpPr txBox="1">
            <a:spLocks noChangeArrowheads="1"/>
          </p:cNvSpPr>
          <p:nvPr/>
        </p:nvSpPr>
        <p:spPr bwMode="auto">
          <a:xfrm>
            <a:off x="6424613" y="1752600"/>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4565" name="TextBox 30"/>
          <p:cNvSpPr txBox="1">
            <a:spLocks noChangeArrowheads="1"/>
          </p:cNvSpPr>
          <p:nvPr/>
        </p:nvSpPr>
        <p:spPr bwMode="auto">
          <a:xfrm>
            <a:off x="6434138" y="30495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4566" name="TextBox 31"/>
          <p:cNvSpPr txBox="1">
            <a:spLocks noChangeArrowheads="1"/>
          </p:cNvSpPr>
          <p:nvPr/>
        </p:nvSpPr>
        <p:spPr bwMode="auto">
          <a:xfrm>
            <a:off x="3690938" y="1982788"/>
            <a:ext cx="1590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4567" name="TextBox 32"/>
          <p:cNvSpPr txBox="1">
            <a:spLocks noChangeArrowheads="1"/>
          </p:cNvSpPr>
          <p:nvPr/>
        </p:nvSpPr>
        <p:spPr bwMode="auto">
          <a:xfrm>
            <a:off x="4754563" y="2312988"/>
            <a:ext cx="4587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34" name="Straight Connector 33"/>
          <p:cNvCxnSpPr>
            <a:stCxn id="64560" idx="0"/>
          </p:cNvCxnSpPr>
          <p:nvPr/>
        </p:nvCxnSpPr>
        <p:spPr bwMode="auto">
          <a:xfrm flipV="1">
            <a:off x="5511800" y="2012950"/>
            <a:ext cx="1588" cy="255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69" name="Rectangle 34"/>
          <p:cNvSpPr>
            <a:spLocks noChangeArrowheads="1"/>
          </p:cNvSpPr>
          <p:nvPr/>
        </p:nvSpPr>
        <p:spPr bwMode="auto">
          <a:xfrm>
            <a:off x="1095375" y="1901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0"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95897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7" name="Straight Connector 36"/>
          <p:cNvCxnSpPr>
            <a:stCxn id="64554" idx="1"/>
            <a:endCxn id="64570" idx="3"/>
          </p:cNvCxnSpPr>
          <p:nvPr/>
        </p:nvCxnSpPr>
        <p:spPr bwMode="auto">
          <a:xfrm flipH="1">
            <a:off x="1196975" y="218122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2" name="Rectangle 37"/>
          <p:cNvSpPr>
            <a:spLocks noChangeArrowheads="1"/>
          </p:cNvSpPr>
          <p:nvPr/>
        </p:nvSpPr>
        <p:spPr bwMode="auto">
          <a:xfrm>
            <a:off x="1095375" y="26463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7035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Straight Connector 39"/>
          <p:cNvCxnSpPr>
            <a:stCxn id="64556" idx="1"/>
            <a:endCxn id="64573" idx="3"/>
          </p:cNvCxnSpPr>
          <p:nvPr/>
        </p:nvCxnSpPr>
        <p:spPr bwMode="auto">
          <a:xfrm flipH="1">
            <a:off x="1196975" y="292417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4575" name="Rectangle 40"/>
          <p:cNvSpPr>
            <a:spLocks noChangeArrowheads="1"/>
          </p:cNvSpPr>
          <p:nvPr/>
        </p:nvSpPr>
        <p:spPr bwMode="auto">
          <a:xfrm>
            <a:off x="7394575" y="19097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6"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9621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77" name="Rectangle 42"/>
          <p:cNvSpPr>
            <a:spLocks noChangeArrowheads="1"/>
          </p:cNvSpPr>
          <p:nvPr/>
        </p:nvSpPr>
        <p:spPr bwMode="auto">
          <a:xfrm>
            <a:off x="7408863" y="264953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4578"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7066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79" name="Picture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3950" y="1298575"/>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0" name="TextBox 45"/>
          <p:cNvSpPr txBox="1">
            <a:spLocks noChangeArrowheads="1"/>
          </p:cNvSpPr>
          <p:nvPr/>
        </p:nvSpPr>
        <p:spPr bwMode="auto">
          <a:xfrm>
            <a:off x="5754688" y="2117725"/>
            <a:ext cx="3016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1" name="TextBox 46"/>
          <p:cNvSpPr txBox="1">
            <a:spLocks noChangeArrowheads="1"/>
          </p:cNvSpPr>
          <p:nvPr/>
        </p:nvSpPr>
        <p:spPr bwMode="auto">
          <a:xfrm>
            <a:off x="5761038" y="26336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4582" name="Rectangle 47"/>
          <p:cNvSpPr>
            <a:spLocks noChangeArrowheads="1"/>
          </p:cNvSpPr>
          <p:nvPr/>
        </p:nvSpPr>
        <p:spPr bwMode="auto">
          <a:xfrm>
            <a:off x="5184775" y="1757363"/>
            <a:ext cx="8493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458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1447800"/>
            <a:ext cx="357188"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4" name="TextBox 49"/>
          <p:cNvSpPr txBox="1">
            <a:spLocks noChangeArrowheads="1"/>
          </p:cNvSpPr>
          <p:nvPr/>
        </p:nvSpPr>
        <p:spPr bwMode="auto">
          <a:xfrm>
            <a:off x="2627313" y="25765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4585" name="TextBox 50"/>
          <p:cNvSpPr txBox="1">
            <a:spLocks noChangeArrowheads="1"/>
          </p:cNvSpPr>
          <p:nvPr/>
        </p:nvSpPr>
        <p:spPr bwMode="auto">
          <a:xfrm>
            <a:off x="3665538" y="2346325"/>
            <a:ext cx="592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4586" name="TextBox 51"/>
          <p:cNvSpPr txBox="1">
            <a:spLocks noChangeArrowheads="1"/>
          </p:cNvSpPr>
          <p:nvPr/>
        </p:nvSpPr>
        <p:spPr bwMode="auto">
          <a:xfrm>
            <a:off x="2640013" y="1912938"/>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53" name="Oval 52"/>
          <p:cNvSpPr/>
          <p:nvPr/>
        </p:nvSpPr>
        <p:spPr>
          <a:xfrm>
            <a:off x="2932113" y="2184400"/>
            <a:ext cx="830262" cy="577850"/>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4588"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2268538"/>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89" name="TextBox 54"/>
          <p:cNvSpPr txBox="1">
            <a:spLocks noChangeArrowheads="1"/>
          </p:cNvSpPr>
          <p:nvPr/>
        </p:nvSpPr>
        <p:spPr bwMode="auto">
          <a:xfrm>
            <a:off x="3187700" y="2443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4590" name="Rectangle 55"/>
          <p:cNvSpPr>
            <a:spLocks noChangeArrowheads="1"/>
          </p:cNvSpPr>
          <p:nvPr/>
        </p:nvSpPr>
        <p:spPr bwMode="auto">
          <a:xfrm>
            <a:off x="323850" y="2000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4591" name="Rectangle 56"/>
          <p:cNvSpPr>
            <a:spLocks noChangeArrowheads="1"/>
          </p:cNvSpPr>
          <p:nvPr/>
        </p:nvSpPr>
        <p:spPr bwMode="auto">
          <a:xfrm>
            <a:off x="323850" y="274637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p:nvPr>
        </p:nvSpPr>
        <p:spPr/>
        <p:txBody>
          <a:bodyPr/>
          <a:lstStyle/>
          <a:p>
            <a:pPr eaLnBrk="1" hangingPunct="1"/>
            <a:r>
              <a:rPr lang="en-US" sz="1800">
                <a:latin typeface="Arial" charset="0"/>
              </a:rPr>
              <a:t>Router Routing Tables</a:t>
            </a:r>
            <a:r>
              <a:rPr lang="en-US">
                <a:latin typeface="Arial" charset="0"/>
              </a:rPr>
              <a:t/>
            </a:r>
            <a:br>
              <a:rPr lang="en-US">
                <a:latin typeface="Arial" charset="0"/>
              </a:rPr>
            </a:br>
            <a:r>
              <a:rPr lang="en-US">
                <a:latin typeface="Arial" charset="0"/>
              </a:rPr>
              <a:t>Next-Hop Address</a:t>
            </a:r>
          </a:p>
        </p:txBody>
      </p:sp>
      <p:cxnSp>
        <p:nvCxnSpPr>
          <p:cNvPr id="4" name="Straight Connector 3"/>
          <p:cNvCxnSpPr/>
          <p:nvPr/>
        </p:nvCxnSpPr>
        <p:spPr bwMode="auto">
          <a:xfrm flipH="1">
            <a:off x="5384800" y="168433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5" name="Rectangle 4"/>
          <p:cNvSpPr/>
          <p:nvPr/>
        </p:nvSpPr>
        <p:spPr>
          <a:xfrm>
            <a:off x="684213" y="4657725"/>
            <a:ext cx="1684337" cy="3952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cxnSp>
        <p:nvCxnSpPr>
          <p:cNvPr id="8" name="Straight Connector 7"/>
          <p:cNvCxnSpPr>
            <a:stCxn id="66577" idx="3"/>
            <a:endCxn id="66593" idx="1"/>
          </p:cNvCxnSpPr>
          <p:nvPr/>
        </p:nvCxnSpPr>
        <p:spPr bwMode="auto">
          <a:xfrm>
            <a:off x="7283450" y="2398713"/>
            <a:ext cx="409575" cy="111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66574" idx="3"/>
            <a:endCxn id="66591" idx="3"/>
          </p:cNvCxnSpPr>
          <p:nvPr/>
        </p:nvCxnSpPr>
        <p:spPr bwMode="auto">
          <a:xfrm flipV="1">
            <a:off x="7280275" y="1665288"/>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66" name="Freeform 9"/>
          <p:cNvSpPr>
            <a:spLocks/>
          </p:cNvSpPr>
          <p:nvPr/>
        </p:nvSpPr>
        <p:spPr bwMode="auto">
          <a:xfrm>
            <a:off x="3619500" y="186372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11" name="Straight Connector 10"/>
          <p:cNvCxnSpPr>
            <a:stCxn id="66571" idx="1"/>
            <a:endCxn id="66604" idx="0"/>
          </p:cNvCxnSpPr>
          <p:nvPr/>
        </p:nvCxnSpPr>
        <p:spPr bwMode="auto">
          <a:xfrm flipV="1">
            <a:off x="1630363" y="1924050"/>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2" name="Straight Connector 11"/>
          <p:cNvCxnSpPr>
            <a:stCxn id="66569" idx="0"/>
            <a:endCxn id="66604" idx="0"/>
          </p:cNvCxnSpPr>
          <p:nvPr/>
        </p:nvCxnSpPr>
        <p:spPr bwMode="auto">
          <a:xfrm>
            <a:off x="1998663" y="150495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6569"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5049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0" name="TextBox 13"/>
          <p:cNvSpPr txBox="1">
            <a:spLocks noChangeArrowheads="1"/>
          </p:cNvSpPr>
          <p:nvPr/>
        </p:nvSpPr>
        <p:spPr bwMode="auto">
          <a:xfrm>
            <a:off x="1427163" y="12080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6657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2463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Straight Connector 15"/>
          <p:cNvCxnSpPr>
            <a:stCxn id="66577" idx="1"/>
            <a:endCxn id="66576" idx="0"/>
          </p:cNvCxnSpPr>
          <p:nvPr/>
        </p:nvCxnSpPr>
        <p:spPr bwMode="auto">
          <a:xfrm flipH="1" flipV="1">
            <a:off x="5519738" y="1924050"/>
            <a:ext cx="1028700" cy="4746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 name="Straight Connector 16"/>
          <p:cNvCxnSpPr>
            <a:stCxn id="66574" idx="1"/>
          </p:cNvCxnSpPr>
          <p:nvPr/>
        </p:nvCxnSpPr>
        <p:spPr bwMode="auto">
          <a:xfrm flipH="1">
            <a:off x="5384800" y="1684338"/>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66574"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5271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7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749425"/>
            <a:ext cx="6937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6" name="TextBox 19"/>
          <p:cNvSpPr txBox="1">
            <a:spLocks noChangeArrowheads="1"/>
          </p:cNvSpPr>
          <p:nvPr/>
        </p:nvSpPr>
        <p:spPr bwMode="auto">
          <a:xfrm>
            <a:off x="5329238" y="1924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66577"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2415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78" name="TextBox 21"/>
          <p:cNvSpPr txBox="1">
            <a:spLocks noChangeArrowheads="1"/>
          </p:cNvSpPr>
          <p:nvPr/>
        </p:nvSpPr>
        <p:spPr bwMode="auto">
          <a:xfrm>
            <a:off x="1335088" y="254476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66579" name="TextBox 22"/>
          <p:cNvSpPr txBox="1">
            <a:spLocks noChangeArrowheads="1"/>
          </p:cNvSpPr>
          <p:nvPr/>
        </p:nvSpPr>
        <p:spPr bwMode="auto">
          <a:xfrm>
            <a:off x="6424613" y="1231900"/>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66580" name="TextBox 23"/>
          <p:cNvSpPr txBox="1">
            <a:spLocks noChangeArrowheads="1"/>
          </p:cNvSpPr>
          <p:nvPr/>
        </p:nvSpPr>
        <p:spPr bwMode="auto">
          <a:xfrm>
            <a:off x="6434138" y="2530475"/>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66581" name="TextBox 24"/>
          <p:cNvSpPr txBox="1">
            <a:spLocks noChangeArrowheads="1"/>
          </p:cNvSpPr>
          <p:nvPr/>
        </p:nvSpPr>
        <p:spPr bwMode="auto">
          <a:xfrm>
            <a:off x="3690938" y="1463675"/>
            <a:ext cx="159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66582" name="TextBox 25"/>
          <p:cNvSpPr txBox="1">
            <a:spLocks noChangeArrowheads="1"/>
          </p:cNvSpPr>
          <p:nvPr/>
        </p:nvSpPr>
        <p:spPr bwMode="auto">
          <a:xfrm>
            <a:off x="4754563" y="1792288"/>
            <a:ext cx="45878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cxnSp>
        <p:nvCxnSpPr>
          <p:cNvPr id="27" name="Straight Connector 26"/>
          <p:cNvCxnSpPr>
            <a:stCxn id="66575" idx="0"/>
          </p:cNvCxnSpPr>
          <p:nvPr/>
        </p:nvCxnSpPr>
        <p:spPr bwMode="auto">
          <a:xfrm flipV="1">
            <a:off x="5511800" y="1493838"/>
            <a:ext cx="1588" cy="255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84" name="Rectangle 27"/>
          <p:cNvSpPr>
            <a:spLocks noChangeArrowheads="1"/>
          </p:cNvSpPr>
          <p:nvPr/>
        </p:nvSpPr>
        <p:spPr bwMode="auto">
          <a:xfrm>
            <a:off x="1095375" y="138271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85"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438275"/>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p:cNvCxnSpPr>
            <a:stCxn id="66569" idx="1"/>
            <a:endCxn id="66585" idx="3"/>
          </p:cNvCxnSpPr>
          <p:nvPr/>
        </p:nvCxnSpPr>
        <p:spPr bwMode="auto">
          <a:xfrm flipH="1">
            <a:off x="1196975" y="1662113"/>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87" name="Rectangle 30"/>
          <p:cNvSpPr>
            <a:spLocks noChangeArrowheads="1"/>
          </p:cNvSpPr>
          <p:nvPr/>
        </p:nvSpPr>
        <p:spPr bwMode="auto">
          <a:xfrm>
            <a:off x="1095375" y="21256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88"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18281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3" name="Straight Connector 32"/>
          <p:cNvCxnSpPr>
            <a:stCxn id="66571" idx="1"/>
            <a:endCxn id="66588" idx="3"/>
          </p:cNvCxnSpPr>
          <p:nvPr/>
        </p:nvCxnSpPr>
        <p:spPr bwMode="auto">
          <a:xfrm flipH="1">
            <a:off x="1196975" y="2403475"/>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66590" name="Rectangle 33"/>
          <p:cNvSpPr>
            <a:spLocks noChangeArrowheads="1"/>
          </p:cNvSpPr>
          <p:nvPr/>
        </p:nvSpPr>
        <p:spPr bwMode="auto">
          <a:xfrm>
            <a:off x="7394575" y="1390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9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44145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2" name="Rectangle 35"/>
          <p:cNvSpPr>
            <a:spLocks noChangeArrowheads="1"/>
          </p:cNvSpPr>
          <p:nvPr/>
        </p:nvSpPr>
        <p:spPr bwMode="auto">
          <a:xfrm>
            <a:off x="7408863" y="212883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6659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18598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94" name="Picture 25"/>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3950" y="779463"/>
            <a:ext cx="115728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5" name="TextBox 38"/>
          <p:cNvSpPr txBox="1">
            <a:spLocks noChangeArrowheads="1"/>
          </p:cNvSpPr>
          <p:nvPr/>
        </p:nvSpPr>
        <p:spPr bwMode="auto">
          <a:xfrm>
            <a:off x="5754688" y="1598613"/>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6596" name="TextBox 39"/>
          <p:cNvSpPr txBox="1">
            <a:spLocks noChangeArrowheads="1"/>
          </p:cNvSpPr>
          <p:nvPr/>
        </p:nvSpPr>
        <p:spPr bwMode="auto">
          <a:xfrm>
            <a:off x="5761038" y="21129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66597" name="Rectangle 40"/>
          <p:cNvSpPr>
            <a:spLocks noChangeArrowheads="1"/>
          </p:cNvSpPr>
          <p:nvPr/>
        </p:nvSpPr>
        <p:spPr bwMode="auto">
          <a:xfrm>
            <a:off x="5184775" y="1236663"/>
            <a:ext cx="8493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64.100.0.1</a:t>
            </a:r>
          </a:p>
        </p:txBody>
      </p:sp>
      <p:pic>
        <p:nvPicPr>
          <p:cNvPr id="66598"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0675" y="928688"/>
            <a:ext cx="357188"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99" name="TextBox 42"/>
          <p:cNvSpPr txBox="1">
            <a:spLocks noChangeArrowheads="1"/>
          </p:cNvSpPr>
          <p:nvPr/>
        </p:nvSpPr>
        <p:spPr bwMode="auto">
          <a:xfrm>
            <a:off x="2627313" y="205740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66600" name="TextBox 43"/>
          <p:cNvSpPr txBox="1">
            <a:spLocks noChangeArrowheads="1"/>
          </p:cNvSpPr>
          <p:nvPr/>
        </p:nvSpPr>
        <p:spPr bwMode="auto">
          <a:xfrm>
            <a:off x="3665538" y="1825625"/>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66601" name="TextBox 44"/>
          <p:cNvSpPr txBox="1">
            <a:spLocks noChangeArrowheads="1"/>
          </p:cNvSpPr>
          <p:nvPr/>
        </p:nvSpPr>
        <p:spPr bwMode="auto">
          <a:xfrm>
            <a:off x="2640013" y="1393825"/>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sp>
        <p:nvSpPr>
          <p:cNvPr id="46" name="Oval 45"/>
          <p:cNvSpPr/>
          <p:nvPr/>
        </p:nvSpPr>
        <p:spPr>
          <a:xfrm>
            <a:off x="2932113" y="1665288"/>
            <a:ext cx="830262" cy="576262"/>
          </a:xfrm>
          <a:prstGeom prst="ellipse">
            <a:avLst/>
          </a:prstGeom>
          <a:solidFill>
            <a:srgbClr val="FFC000">
              <a:alpha val="28000"/>
            </a:srgbClr>
          </a:solidFill>
          <a:ln w="95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pic>
        <p:nvPicPr>
          <p:cNvPr id="66603"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749425"/>
            <a:ext cx="6937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604" name="TextBox 47"/>
          <p:cNvSpPr txBox="1">
            <a:spLocks noChangeArrowheads="1"/>
          </p:cNvSpPr>
          <p:nvPr/>
        </p:nvSpPr>
        <p:spPr bwMode="auto">
          <a:xfrm>
            <a:off x="3187700" y="1924050"/>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66605" name="Rectangle 48"/>
          <p:cNvSpPr>
            <a:spLocks noChangeArrowheads="1"/>
          </p:cNvSpPr>
          <p:nvPr/>
        </p:nvSpPr>
        <p:spPr bwMode="auto">
          <a:xfrm>
            <a:off x="323850" y="1481138"/>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66606" name="Rectangle 49"/>
          <p:cNvSpPr>
            <a:spLocks noChangeArrowheads="1"/>
          </p:cNvSpPr>
          <p:nvPr/>
        </p:nvSpPr>
        <p:spPr bwMode="auto">
          <a:xfrm>
            <a:off x="323850" y="2227263"/>
            <a:ext cx="4603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66607" name="TextBox 6"/>
          <p:cNvSpPr txBox="1">
            <a:spLocks noChangeArrowheads="1"/>
          </p:cNvSpPr>
          <p:nvPr/>
        </p:nvSpPr>
        <p:spPr bwMode="auto">
          <a:xfrm>
            <a:off x="684213" y="2849563"/>
            <a:ext cx="7056437" cy="37131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a:t>
            </a:r>
            <a:r>
              <a:rPr lang="en-CA" sz="1100" b="1">
                <a:latin typeface="Courier New" charset="0"/>
                <a:cs typeface="Courier New" charset="0"/>
              </a:rPr>
              <a:t>show ip route</a:t>
            </a:r>
          </a:p>
          <a:p>
            <a:pPr algn="l"/>
            <a:r>
              <a:rPr lang="en-CA" sz="1100">
                <a:latin typeface="Courier New" charset="0"/>
                <a:cs typeface="Courier New" charset="0"/>
              </a:rPr>
              <a:t>Codes: L - local, C - connected, S - static, R - RIP, M - mobile, B - BGP</a:t>
            </a:r>
          </a:p>
          <a:p>
            <a:pPr algn="l"/>
            <a:r>
              <a:rPr lang="en-CA" sz="1100">
                <a:latin typeface="Courier New" charset="0"/>
                <a:cs typeface="Courier New" charset="0"/>
              </a:rPr>
              <a:t>       D - EIGRP, EX - EIGRP external, O - OSPF, IA - OSPF inter area</a:t>
            </a:r>
          </a:p>
          <a:p>
            <a:pPr algn="l"/>
            <a:r>
              <a:rPr lang="en-CA" sz="1100">
                <a:latin typeface="Courier New" charset="0"/>
                <a:cs typeface="Courier New" charset="0"/>
              </a:rPr>
              <a:t>       N1 - OSPF NSSA external type 1, N2 - OSPF NSSA external type 2</a:t>
            </a:r>
          </a:p>
          <a:p>
            <a:pPr algn="l"/>
            <a:r>
              <a:rPr lang="en-CA" sz="1100">
                <a:latin typeface="Courier New" charset="0"/>
                <a:cs typeface="Courier New" charset="0"/>
              </a:rPr>
              <a:t>       E1 - OSPF external type 1, E2 - OSPF external type 2, E - EGP</a:t>
            </a:r>
          </a:p>
          <a:p>
            <a:pPr algn="l"/>
            <a:r>
              <a:rPr lang="en-CA" sz="1100">
                <a:latin typeface="Courier New" charset="0"/>
                <a:cs typeface="Courier New" charset="0"/>
              </a:rPr>
              <a:t>       i - IS-IS, L1 - IS-IS level-1, L2 - IS-IS level-2, ia - IS-IS inter area</a:t>
            </a:r>
          </a:p>
          <a:p>
            <a:pPr algn="l"/>
            <a:r>
              <a:rPr lang="en-CA" sz="1100">
                <a:latin typeface="Courier New" charset="0"/>
                <a:cs typeface="Courier New" charset="0"/>
              </a:rPr>
              <a:t>       * - candidate default, U - per-user static route, o - ODR</a:t>
            </a:r>
          </a:p>
          <a:p>
            <a:pPr algn="l"/>
            <a:r>
              <a:rPr lang="en-CA" sz="1100">
                <a:latin typeface="Courier New" charset="0"/>
                <a:cs typeface="Courier New" charset="0"/>
              </a:rPr>
              <a:t>       P - periodic downloaded static route</a:t>
            </a:r>
          </a:p>
          <a:p>
            <a:pPr algn="l"/>
            <a:endParaRPr lang="en-CA" sz="1100">
              <a:latin typeface="Courier New" charset="0"/>
              <a:cs typeface="Courier New" charset="0"/>
            </a:endParaRPr>
          </a:p>
          <a:p>
            <a:pPr algn="l"/>
            <a:r>
              <a:rPr lang="en-CA" sz="1100">
                <a:latin typeface="Courier New" charset="0"/>
                <a:cs typeface="Courier New" charset="0"/>
              </a:rPr>
              <a:t>Gateway of last resort is not set</a:t>
            </a:r>
          </a:p>
          <a:p>
            <a:pPr algn="l"/>
            <a:endParaRPr lang="en-CA" sz="1100">
              <a:latin typeface="Courier New" charset="0"/>
              <a:cs typeface="Courier New" charset="0"/>
            </a:endParaRPr>
          </a:p>
          <a:p>
            <a:pPr algn="l"/>
            <a:r>
              <a:rPr lang="en-CA" sz="1100">
                <a:latin typeface="Courier New" charset="0"/>
                <a:cs typeface="Courier New" charset="0"/>
              </a:rPr>
              <a:t>     10.0.0.0/8 is variably subnetted, 2 subnets, 2 masks</a:t>
            </a:r>
          </a:p>
          <a:p>
            <a:pPr algn="l"/>
            <a:r>
              <a:rPr lang="en-CA" sz="1100">
                <a:latin typeface="Courier New" charset="0"/>
                <a:cs typeface="Courier New" charset="0"/>
              </a:rPr>
              <a:t>D       10.1.1.0/24 [90/2170112] via 209.165.200.226, 00:00:05, Serial0/0/0</a:t>
            </a:r>
          </a:p>
          <a:p>
            <a:pPr algn="l"/>
            <a:r>
              <a:rPr lang="en-CA" sz="1100">
                <a:latin typeface="Courier New" charset="0"/>
                <a:cs typeface="Courier New" charset="0"/>
              </a:rPr>
              <a:t>D       10.1.2.0/24 [90/2170112] via 209.165.200.226, 00:00:05, Serial0/0/0</a:t>
            </a:r>
          </a:p>
          <a:p>
            <a:pPr algn="l"/>
            <a:r>
              <a:rPr lang="en-CA" sz="1100">
                <a:latin typeface="Courier New" charset="0"/>
                <a:cs typeface="Courier New" charset="0"/>
              </a:rPr>
              <a:t>     192.168.10.0/24 is variably subnetted, 2 subnets, 3 masks</a:t>
            </a:r>
          </a:p>
          <a:p>
            <a:pPr algn="l"/>
            <a:r>
              <a:rPr lang="en-CA" sz="1100">
                <a:latin typeface="Courier New" charset="0"/>
                <a:cs typeface="Courier New" charset="0"/>
              </a:rPr>
              <a:t>C       192.168.10.0/24 is directly connected, GigabitEthernet0/0</a:t>
            </a:r>
          </a:p>
          <a:p>
            <a:pPr algn="l"/>
            <a:r>
              <a:rPr lang="en-CA" sz="1100">
                <a:latin typeface="Courier New" charset="0"/>
                <a:cs typeface="Courier New" charset="0"/>
              </a:rPr>
              <a:t>L       192.168.10.1/32 is directly connected, GigabitEthernet0/0</a:t>
            </a:r>
          </a:p>
          <a:p>
            <a:pPr algn="l"/>
            <a:r>
              <a:rPr lang="en-CA" sz="1100">
                <a:latin typeface="Courier New" charset="0"/>
                <a:cs typeface="Courier New" charset="0"/>
              </a:rPr>
              <a:t>     192.168.11.0/24 is variably subnetted, 2 subnets, 3 masks</a:t>
            </a:r>
          </a:p>
          <a:p>
            <a:pPr algn="l"/>
            <a:r>
              <a:rPr lang="en-CA" sz="1100">
                <a:latin typeface="Courier New" charset="0"/>
                <a:cs typeface="Courier New" charset="0"/>
              </a:rPr>
              <a:t>C       192.168.11.0/24 is directly connected, GigabitEthernet0/1</a:t>
            </a:r>
          </a:p>
          <a:p>
            <a:pPr algn="l"/>
            <a:r>
              <a:rPr lang="en-CA" sz="1100">
                <a:latin typeface="Courier New" charset="0"/>
                <a:cs typeface="Courier New" charset="0"/>
              </a:rPr>
              <a:t>L       192.168.11.1/32 is directly connected, GigabitEthernet0/1</a:t>
            </a:r>
          </a:p>
          <a:p>
            <a:pPr algn="l"/>
            <a:r>
              <a:rPr lang="en-CA" sz="1100">
                <a:latin typeface="Courier New" charset="0"/>
                <a:cs typeface="Courier New" charset="0"/>
              </a:rPr>
              <a:t>     209.165.200.0/24 is variably subnetted, 2 subnets, 3 masks</a:t>
            </a:r>
          </a:p>
          <a:p>
            <a:pPr algn="l"/>
            <a:r>
              <a:rPr lang="en-CA" sz="1100">
                <a:latin typeface="Courier New" charset="0"/>
                <a:cs typeface="Courier New" charset="0"/>
              </a:rPr>
              <a:t>C       209.165.200.224/30 is directly connected, Serial0/0/0</a:t>
            </a:r>
          </a:p>
          <a:p>
            <a:pPr algn="l"/>
            <a:r>
              <a:rPr lang="en-CA" sz="1100">
                <a:latin typeface="Courier New" charset="0"/>
                <a:cs typeface="Courier New" charset="0"/>
              </a:rPr>
              <a:t>L       209.165.200.225/32 is directly connected, Serial0/0/0</a:t>
            </a:r>
          </a:p>
          <a:p>
            <a:pPr algn="l"/>
            <a:r>
              <a:rPr lang="en-CA" sz="1100">
                <a:latin typeface="Courier New" charset="0"/>
                <a:cs typeface="Courier New" charset="0"/>
              </a:rPr>
              <a:t>R1#</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Rectangle 2"/>
          <p:cNvSpPr>
            <a:spLocks noGrp="1" noChangeArrowheads="1"/>
          </p:cNvSpPr>
          <p:nvPr>
            <p:ph type="title"/>
          </p:nvPr>
        </p:nvSpPr>
        <p:spPr/>
        <p:txBody>
          <a:bodyPr/>
          <a:lstStyle/>
          <a:p>
            <a:pPr algn="ctr" eaLnBrk="1" hangingPunct="1"/>
            <a:r>
              <a:rPr lang="en-US" dirty="0" smtClean="0">
                <a:latin typeface="Arial" charset="0"/>
              </a:rPr>
              <a:t>6.3 Router</a:t>
            </a:r>
            <a:endParaRPr lang="en-US" dirty="0">
              <a:latin typeface="Arial" charset="0"/>
            </a:endParaRPr>
          </a:p>
        </p:txBody>
      </p:sp>
      <p:pic>
        <p:nvPicPr>
          <p:cNvPr id="68610" name="Content Placeholder 1" descr="cisco831-inside1-big.jpg"/>
          <p:cNvPicPr>
            <a:picLocks noGrp="1" noChangeAspect="1"/>
          </p:cNvPicPr>
          <p:nvPr>
            <p:ph idx="1"/>
          </p:nvPr>
        </p:nvPicPr>
        <p:blipFill>
          <a:blip r:embed="rId3">
            <a:extLst>
              <a:ext uri="{28A0092B-C50C-407E-A947-70E740481C1C}">
                <a14:useLocalDpi xmlns:a14="http://schemas.microsoft.com/office/drawing/2010/main" val="0"/>
              </a:ext>
            </a:extLst>
          </a:blip>
          <a:srcRect l="-14397" r="-14397"/>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en-US" dirty="0" smtClean="0">
                <a:latin typeface="Arial" charset="0"/>
              </a:rPr>
              <a:t>6.1 Network Layer Protocols</a:t>
            </a:r>
            <a:endParaRPr lang="en-US" dirty="0">
              <a:latin typeface="Arial" charset="0"/>
            </a:endParaRPr>
          </a:p>
        </p:txBody>
      </p:sp>
      <p:pic>
        <p:nvPicPr>
          <p:cNvPr id="11266"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rcRect l="-49251" r="-49251"/>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A Router is a Computer</a:t>
            </a:r>
          </a:p>
        </p:txBody>
      </p:sp>
      <p:pic>
        <p:nvPicPr>
          <p:cNvPr id="7065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2201863"/>
            <a:ext cx="7489825" cy="2455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Router CPU and OS</a:t>
            </a:r>
          </a:p>
        </p:txBody>
      </p:sp>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414463"/>
            <a:ext cx="6200775" cy="508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Rectangle 2"/>
          <p:cNvSpPr>
            <a:spLocks noGrp="1" noChangeArrowheads="1"/>
          </p:cNvSpPr>
          <p:nvPr>
            <p:ph type="title"/>
          </p:nvPr>
        </p:nvSpPr>
        <p:spPr/>
        <p:txBody>
          <a:bodyPr/>
          <a:lstStyle/>
          <a:p>
            <a:pPr eaLnBrk="1" hangingPunct="1"/>
            <a:r>
              <a:rPr lang="en-US" sz="1800">
                <a:latin typeface="Arial" charset="0"/>
              </a:rPr>
              <a:t>Anatomy of a Router</a:t>
            </a:r>
            <a:br>
              <a:rPr lang="en-US" sz="1800">
                <a:latin typeface="Arial" charset="0"/>
              </a:rPr>
            </a:br>
            <a:r>
              <a:rPr lang="en-US">
                <a:latin typeface="Arial" charset="0"/>
              </a:rPr>
              <a:t>Router Memory</a:t>
            </a:r>
          </a:p>
        </p:txBody>
      </p:sp>
      <p:graphicFrame>
        <p:nvGraphicFramePr>
          <p:cNvPr id="4" name="Table 3"/>
          <p:cNvGraphicFramePr>
            <a:graphicFrameLocks noGrp="1"/>
          </p:cNvGraphicFramePr>
          <p:nvPr/>
        </p:nvGraphicFramePr>
        <p:xfrm>
          <a:off x="1911350" y="2009775"/>
          <a:ext cx="5616576" cy="3144839"/>
        </p:xfrm>
        <a:graphic>
          <a:graphicData uri="http://schemas.openxmlformats.org/drawingml/2006/table">
            <a:tbl>
              <a:tblPr firstRow="1" bandRow="1">
                <a:tableStyleId>{5C22544A-7EE6-4342-B048-85BDC9FD1C3A}</a:tableStyleId>
              </a:tblPr>
              <a:tblGrid>
                <a:gridCol w="1034633"/>
                <a:gridCol w="1773655"/>
                <a:gridCol w="2808288"/>
              </a:tblGrid>
              <a:tr h="579179">
                <a:tc>
                  <a:txBody>
                    <a:bodyPr/>
                    <a:lstStyle/>
                    <a:p>
                      <a:pPr algn="ctr"/>
                      <a:r>
                        <a:rPr lang="en-CA" sz="1600" baseline="0" dirty="0" smtClean="0"/>
                        <a:t>M</a:t>
                      </a:r>
                      <a:r>
                        <a:rPr lang="en-CA" sz="1600" dirty="0" smtClean="0"/>
                        <a:t>emory </a:t>
                      </a:r>
                      <a:endParaRPr lang="en-CA" sz="1600" dirty="0"/>
                    </a:p>
                  </a:txBody>
                  <a:tcPr marL="91439" marR="91439" marT="45725" marB="45725" anchor="ctr"/>
                </a:tc>
                <a:tc>
                  <a:txBody>
                    <a:bodyPr/>
                    <a:lstStyle/>
                    <a:p>
                      <a:pPr algn="ctr"/>
                      <a:r>
                        <a:rPr lang="en-CA" sz="1600" dirty="0" smtClean="0"/>
                        <a:t>Volatile</a:t>
                      </a:r>
                      <a:r>
                        <a:rPr lang="en-CA" sz="1600" baseline="0" dirty="0" smtClean="0"/>
                        <a:t> / </a:t>
                      </a:r>
                    </a:p>
                    <a:p>
                      <a:pPr algn="ctr"/>
                      <a:r>
                        <a:rPr lang="en-CA" sz="1600" baseline="0" dirty="0" smtClean="0"/>
                        <a:t>Non-Volatile</a:t>
                      </a:r>
                      <a:endParaRPr lang="en-CA" sz="1600" dirty="0"/>
                    </a:p>
                  </a:txBody>
                  <a:tcPr marL="91439" marR="91439" marT="45725" marB="45725" anchor="ctr"/>
                </a:tc>
                <a:tc>
                  <a:txBody>
                    <a:bodyPr/>
                    <a:lstStyle/>
                    <a:p>
                      <a:pPr algn="ctr"/>
                      <a:r>
                        <a:rPr lang="en-CA" sz="1600" dirty="0" smtClean="0"/>
                        <a:t>Stores</a:t>
                      </a:r>
                      <a:endParaRPr lang="en-CA" sz="1600" dirty="0"/>
                    </a:p>
                  </a:txBody>
                  <a:tcPr marL="91439" marR="91439" marT="45725" marB="45725" anchor="ctr"/>
                </a:tc>
              </a:tr>
              <a:tr h="944976">
                <a:tc>
                  <a:txBody>
                    <a:bodyPr/>
                    <a:lstStyle/>
                    <a:p>
                      <a:pPr algn="ctr"/>
                      <a:r>
                        <a:rPr lang="en-CA" sz="1400" b="1" dirty="0" smtClean="0"/>
                        <a:t>RAM</a:t>
                      </a:r>
                      <a:endParaRPr lang="en-CA" sz="1400" b="1" dirty="0"/>
                    </a:p>
                  </a:txBody>
                  <a:tcPr marL="91439" marR="91439" marT="45725" marB="45725" anchor="ctr"/>
                </a:tc>
                <a:tc>
                  <a:txBody>
                    <a:bodyPr/>
                    <a:lstStyle/>
                    <a:p>
                      <a:pPr algn="ctr"/>
                      <a:r>
                        <a:rPr lang="en-CA" sz="1400" dirty="0" smtClean="0"/>
                        <a:t>Volatile</a:t>
                      </a:r>
                      <a:endParaRPr lang="en-CA" sz="1400" dirty="0"/>
                    </a:p>
                  </a:txBody>
                  <a:tcPr marL="91439" marR="91439" marT="45725" marB="45725" anchor="ctr"/>
                </a:tc>
                <a:tc>
                  <a:txBody>
                    <a:bodyPr/>
                    <a:lstStyle/>
                    <a:p>
                      <a:pPr marL="285750" indent="-285750">
                        <a:buFont typeface="Arial" pitchFamily="34" charset="0"/>
                        <a:buChar char="•"/>
                      </a:pPr>
                      <a:r>
                        <a:rPr lang="en-CA" sz="1400" dirty="0" smtClean="0"/>
                        <a:t>Running IOS</a:t>
                      </a:r>
                    </a:p>
                    <a:p>
                      <a:pPr marL="285750" indent="-285750">
                        <a:buFont typeface="Arial" pitchFamily="34" charset="0"/>
                        <a:buChar char="•"/>
                      </a:pPr>
                      <a:r>
                        <a:rPr lang="en-CA" sz="1400" dirty="0" smtClean="0"/>
                        <a:t>Running configuration file</a:t>
                      </a:r>
                    </a:p>
                    <a:p>
                      <a:pPr marL="285750" indent="-285750">
                        <a:buFont typeface="Arial" pitchFamily="34" charset="0"/>
                        <a:buChar char="•"/>
                      </a:pPr>
                      <a:r>
                        <a:rPr lang="en-CA" sz="1400" dirty="0" smtClean="0"/>
                        <a:t>IP routing and ARP tables</a:t>
                      </a:r>
                    </a:p>
                    <a:p>
                      <a:pPr marL="285750" indent="-285750">
                        <a:buFont typeface="Arial" pitchFamily="34" charset="0"/>
                        <a:buChar char="•"/>
                      </a:pPr>
                      <a:r>
                        <a:rPr lang="en-CA" sz="1400" dirty="0" smtClean="0"/>
                        <a:t>Packet buffer</a:t>
                      </a:r>
                      <a:endParaRPr lang="en-CA" sz="1400" dirty="0"/>
                    </a:p>
                  </a:txBody>
                  <a:tcPr marL="91439" marR="91439" marT="45725" marB="45725" anchor="ctr"/>
                </a:tc>
              </a:tr>
              <a:tr h="731594">
                <a:tc>
                  <a:txBody>
                    <a:bodyPr/>
                    <a:lstStyle/>
                    <a:p>
                      <a:pPr algn="ctr"/>
                      <a:r>
                        <a:rPr lang="en-CA" sz="1400" b="1" dirty="0" smtClean="0"/>
                        <a:t>ROM</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Bootup instructions</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Basic diagnostic software</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Limited IOS</a:t>
                      </a:r>
                      <a:endParaRPr lang="en-CA" sz="1400" kern="1200" dirty="0">
                        <a:solidFill>
                          <a:schemeClr val="dk1"/>
                        </a:solidFill>
                        <a:latin typeface="+mn-lt"/>
                        <a:ea typeface="+mn-ea"/>
                        <a:cs typeface="+mn-cs"/>
                      </a:endParaRPr>
                    </a:p>
                  </a:txBody>
                  <a:tcPr marL="91439" marR="91439" marT="45725" marB="45725" anchor="ctr"/>
                </a:tc>
              </a:tr>
              <a:tr h="370878">
                <a:tc>
                  <a:txBody>
                    <a:bodyPr/>
                    <a:lstStyle/>
                    <a:p>
                      <a:pPr algn="ctr"/>
                      <a:r>
                        <a:rPr lang="en-CA" sz="1400" b="1" dirty="0" smtClean="0"/>
                        <a:t>NVRAM</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Startup configuration file</a:t>
                      </a:r>
                      <a:endParaRPr lang="en-CA" sz="1400" kern="1200" dirty="0">
                        <a:solidFill>
                          <a:schemeClr val="dk1"/>
                        </a:solidFill>
                        <a:latin typeface="+mn-lt"/>
                        <a:ea typeface="+mn-ea"/>
                        <a:cs typeface="+mn-cs"/>
                      </a:endParaRPr>
                    </a:p>
                  </a:txBody>
                  <a:tcPr marL="91439" marR="91439" marT="45725" marB="45725" anchor="ctr"/>
                </a:tc>
              </a:tr>
              <a:tr h="518212">
                <a:tc>
                  <a:txBody>
                    <a:bodyPr/>
                    <a:lstStyle/>
                    <a:p>
                      <a:pPr algn="ctr"/>
                      <a:r>
                        <a:rPr lang="en-CA" sz="1400" b="1" dirty="0" smtClean="0"/>
                        <a:t>Flash</a:t>
                      </a:r>
                      <a:endParaRPr lang="en-CA" sz="1400" b="1" dirty="0"/>
                    </a:p>
                  </a:txBody>
                  <a:tcPr marL="91439" marR="91439" marT="45725" marB="45725" anchor="ctr"/>
                </a:tc>
                <a:tc>
                  <a:txBody>
                    <a:bodyPr/>
                    <a:lstStyle/>
                    <a:p>
                      <a:pPr algn="ctr"/>
                      <a:r>
                        <a:rPr lang="en-CA" sz="1400" dirty="0" smtClean="0"/>
                        <a:t>Non-Volatile</a:t>
                      </a:r>
                      <a:endParaRPr lang="en-CA" sz="1400" dirty="0"/>
                    </a:p>
                  </a:txBody>
                  <a:tcPr marL="91439" marR="91439" marT="45725" marB="45725" anchor="ctr"/>
                </a:tc>
                <a:tc>
                  <a:txBody>
                    <a:bodyPr/>
                    <a:lstStyle/>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IOS</a:t>
                      </a:r>
                    </a:p>
                    <a:p>
                      <a:pPr marL="285750" indent="-285750" algn="l" defTabSz="914400" rtl="0" eaLnBrk="1" latinLnBrk="0" hangingPunct="1">
                        <a:buFont typeface="Arial" pitchFamily="34" charset="0"/>
                        <a:buChar char="•"/>
                      </a:pPr>
                      <a:r>
                        <a:rPr lang="en-CA" sz="1400" kern="1200" dirty="0" smtClean="0">
                          <a:solidFill>
                            <a:schemeClr val="dk1"/>
                          </a:solidFill>
                          <a:latin typeface="+mn-lt"/>
                          <a:ea typeface="+mn-ea"/>
                          <a:cs typeface="+mn-cs"/>
                        </a:rPr>
                        <a:t>Other system files</a:t>
                      </a:r>
                      <a:endParaRPr lang="en-CA" sz="1400" kern="1200" dirty="0">
                        <a:solidFill>
                          <a:schemeClr val="dk1"/>
                        </a:solidFill>
                        <a:latin typeface="+mn-lt"/>
                        <a:ea typeface="+mn-ea"/>
                        <a:cs typeface="+mn-cs"/>
                      </a:endParaRPr>
                    </a:p>
                  </a:txBody>
                  <a:tcPr marL="91439" marR="91439" marT="45725" marB="45725" anchor="ctr"/>
                </a:tc>
              </a:tr>
            </a:tbl>
          </a:graphicData>
        </a:graphic>
      </p:graphicFrame>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1"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Inside a Router</a:t>
            </a:r>
          </a:p>
        </p:txBody>
      </p:sp>
      <p:pic>
        <p:nvPicPr>
          <p:cNvPr id="768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9700" y="1606550"/>
            <a:ext cx="632460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Router Backplane</a:t>
            </a:r>
          </a:p>
        </p:txBody>
      </p:sp>
      <p:pic>
        <p:nvPicPr>
          <p:cNvPr id="7885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375" y="2863850"/>
            <a:ext cx="7969250"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1100138" y="3917950"/>
            <a:ext cx="3616325" cy="52070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2" name="TextBox 23"/>
          <p:cNvSpPr txBox="1">
            <a:spLocks noChangeArrowheads="1"/>
          </p:cNvSpPr>
          <p:nvPr/>
        </p:nvSpPr>
        <p:spPr bwMode="auto">
          <a:xfrm>
            <a:off x="1979613" y="5772150"/>
            <a:ext cx="22161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Two 4 GB flash card slots</a:t>
            </a:r>
          </a:p>
        </p:txBody>
      </p:sp>
      <p:sp>
        <p:nvSpPr>
          <p:cNvPr id="78853" name="TextBox 24"/>
          <p:cNvSpPr txBox="1">
            <a:spLocks noChangeArrowheads="1"/>
          </p:cNvSpPr>
          <p:nvPr/>
        </p:nvSpPr>
        <p:spPr bwMode="auto">
          <a:xfrm>
            <a:off x="1692275" y="1941513"/>
            <a:ext cx="251777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Double-wide eHWIC slots</a:t>
            </a:r>
          </a:p>
        </p:txBody>
      </p:sp>
      <p:cxnSp>
        <p:nvCxnSpPr>
          <p:cNvPr id="26" name="Straight Arrow Connector 25"/>
          <p:cNvCxnSpPr>
            <a:stCxn id="78853" idx="2"/>
            <a:endCxn id="23" idx="0"/>
          </p:cNvCxnSpPr>
          <p:nvPr/>
        </p:nvCxnSpPr>
        <p:spPr>
          <a:xfrm flipH="1">
            <a:off x="2908300" y="2279650"/>
            <a:ext cx="42863" cy="163830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859338" y="3910013"/>
            <a:ext cx="1714500" cy="57308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6" name="TextBox 27"/>
          <p:cNvSpPr txBox="1">
            <a:spLocks noChangeArrowheads="1"/>
          </p:cNvSpPr>
          <p:nvPr/>
        </p:nvSpPr>
        <p:spPr bwMode="auto">
          <a:xfrm>
            <a:off x="5191125" y="1938338"/>
            <a:ext cx="103981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eHWIC 0</a:t>
            </a:r>
          </a:p>
        </p:txBody>
      </p:sp>
      <p:cxnSp>
        <p:nvCxnSpPr>
          <p:cNvPr id="29" name="Straight Arrow Connector 28"/>
          <p:cNvCxnSpPr>
            <a:stCxn id="78856" idx="2"/>
            <a:endCxn id="27" idx="0"/>
          </p:cNvCxnSpPr>
          <p:nvPr/>
        </p:nvCxnSpPr>
        <p:spPr>
          <a:xfrm>
            <a:off x="5711825" y="2276475"/>
            <a:ext cx="4763" cy="163353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651625" y="3956050"/>
            <a:ext cx="447675" cy="3794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59" name="TextBox 30"/>
          <p:cNvSpPr txBox="1">
            <a:spLocks noChangeArrowheads="1"/>
          </p:cNvSpPr>
          <p:nvPr/>
        </p:nvSpPr>
        <p:spPr bwMode="auto">
          <a:xfrm>
            <a:off x="6532563" y="1938338"/>
            <a:ext cx="6619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AUX </a:t>
            </a:r>
          </a:p>
          <a:p>
            <a:r>
              <a:rPr lang="en-CA" sz="1600"/>
              <a:t>port</a:t>
            </a:r>
          </a:p>
        </p:txBody>
      </p:sp>
      <p:cxnSp>
        <p:nvCxnSpPr>
          <p:cNvPr id="32" name="Straight Arrow Connector 31"/>
          <p:cNvCxnSpPr>
            <a:stCxn id="78859" idx="2"/>
            <a:endCxn id="30" idx="0"/>
          </p:cNvCxnSpPr>
          <p:nvPr/>
        </p:nvCxnSpPr>
        <p:spPr>
          <a:xfrm>
            <a:off x="6862763" y="2522538"/>
            <a:ext cx="12700" cy="143351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740650" y="3956050"/>
            <a:ext cx="425450"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62" name="TextBox 33"/>
          <p:cNvSpPr txBox="1">
            <a:spLocks noChangeArrowheads="1"/>
          </p:cNvSpPr>
          <p:nvPr/>
        </p:nvSpPr>
        <p:spPr bwMode="auto">
          <a:xfrm>
            <a:off x="7423150" y="1914525"/>
            <a:ext cx="107473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LAN</a:t>
            </a:r>
          </a:p>
          <a:p>
            <a:r>
              <a:rPr lang="en-CA" sz="1600"/>
              <a:t>interfaces</a:t>
            </a:r>
          </a:p>
        </p:txBody>
      </p:sp>
      <p:cxnSp>
        <p:nvCxnSpPr>
          <p:cNvPr id="35" name="Straight Arrow Connector 34"/>
          <p:cNvCxnSpPr>
            <a:stCxn id="78862" idx="2"/>
          </p:cNvCxnSpPr>
          <p:nvPr/>
        </p:nvCxnSpPr>
        <p:spPr>
          <a:xfrm flipH="1">
            <a:off x="7423150" y="2500313"/>
            <a:ext cx="536575" cy="17700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78862" idx="2"/>
            <a:endCxn id="33" idx="0"/>
          </p:cNvCxnSpPr>
          <p:nvPr/>
        </p:nvCxnSpPr>
        <p:spPr>
          <a:xfrm flipH="1">
            <a:off x="7953375" y="2500313"/>
            <a:ext cx="6350" cy="14557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7154863" y="4373563"/>
            <a:ext cx="393700" cy="3460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38" name="Rectangle 37"/>
          <p:cNvSpPr/>
          <p:nvPr/>
        </p:nvSpPr>
        <p:spPr>
          <a:xfrm>
            <a:off x="7740650" y="4338638"/>
            <a:ext cx="439738" cy="363537"/>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67" name="TextBox 38"/>
          <p:cNvSpPr txBox="1">
            <a:spLocks noChangeArrowheads="1"/>
          </p:cNvSpPr>
          <p:nvPr/>
        </p:nvSpPr>
        <p:spPr bwMode="auto">
          <a:xfrm>
            <a:off x="7661275" y="5407025"/>
            <a:ext cx="6048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USB </a:t>
            </a:r>
          </a:p>
          <a:p>
            <a:r>
              <a:rPr lang="en-CA" sz="1400"/>
              <a:t>Ports</a:t>
            </a:r>
          </a:p>
        </p:txBody>
      </p:sp>
      <p:cxnSp>
        <p:nvCxnSpPr>
          <p:cNvPr id="40" name="Straight Arrow Connector 39"/>
          <p:cNvCxnSpPr>
            <a:stCxn id="78867" idx="0"/>
            <a:endCxn id="38" idx="2"/>
          </p:cNvCxnSpPr>
          <p:nvPr/>
        </p:nvCxnSpPr>
        <p:spPr>
          <a:xfrm flipH="1" flipV="1">
            <a:off x="7961313" y="4702175"/>
            <a:ext cx="3175" cy="704850"/>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5935663" y="4486275"/>
            <a:ext cx="549275"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70" name="TextBox 41"/>
          <p:cNvSpPr txBox="1">
            <a:spLocks noChangeArrowheads="1"/>
          </p:cNvSpPr>
          <p:nvPr/>
        </p:nvSpPr>
        <p:spPr bwMode="auto">
          <a:xfrm>
            <a:off x="5588000" y="5772150"/>
            <a:ext cx="12588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a:t>
            </a:r>
          </a:p>
          <a:p>
            <a:r>
              <a:rPr lang="en-CA" sz="1400"/>
              <a:t>USB Type B</a:t>
            </a:r>
          </a:p>
        </p:txBody>
      </p:sp>
      <p:cxnSp>
        <p:nvCxnSpPr>
          <p:cNvPr id="43" name="Straight Arrow Connector 42"/>
          <p:cNvCxnSpPr>
            <a:stCxn id="78870" idx="0"/>
            <a:endCxn id="41" idx="2"/>
          </p:cNvCxnSpPr>
          <p:nvPr/>
        </p:nvCxnSpPr>
        <p:spPr>
          <a:xfrm flipH="1" flipV="1">
            <a:off x="6210300" y="4849813"/>
            <a:ext cx="7938" cy="9223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6645275" y="4373563"/>
            <a:ext cx="455613" cy="4349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78873" name="TextBox 44"/>
          <p:cNvSpPr txBox="1">
            <a:spLocks noChangeArrowheads="1"/>
          </p:cNvSpPr>
          <p:nvPr/>
        </p:nvSpPr>
        <p:spPr bwMode="auto">
          <a:xfrm>
            <a:off x="6365875" y="5167313"/>
            <a:ext cx="1016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RJ45</a:t>
            </a:r>
          </a:p>
        </p:txBody>
      </p:sp>
      <p:cxnSp>
        <p:nvCxnSpPr>
          <p:cNvPr id="46" name="Straight Arrow Connector 45"/>
          <p:cNvCxnSpPr>
            <a:stCxn id="78873" idx="0"/>
            <a:endCxn id="44" idx="2"/>
          </p:cNvCxnSpPr>
          <p:nvPr/>
        </p:nvCxnSpPr>
        <p:spPr>
          <a:xfrm flipV="1">
            <a:off x="6873875" y="4808538"/>
            <a:ext cx="0" cy="3587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1252538" y="4483100"/>
            <a:ext cx="1590675" cy="2905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48" name="Rectangle 47"/>
          <p:cNvSpPr/>
          <p:nvPr/>
        </p:nvSpPr>
        <p:spPr>
          <a:xfrm>
            <a:off x="3059113" y="4486275"/>
            <a:ext cx="1590675" cy="290513"/>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cxnSp>
        <p:nvCxnSpPr>
          <p:cNvPr id="49" name="Straight Arrow Connector 48"/>
          <p:cNvCxnSpPr>
            <a:stCxn id="78852" idx="0"/>
            <a:endCxn id="48" idx="2"/>
          </p:cNvCxnSpPr>
          <p:nvPr/>
        </p:nvCxnSpPr>
        <p:spPr>
          <a:xfrm flipV="1">
            <a:off x="3087688" y="4776788"/>
            <a:ext cx="766762" cy="9953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78852" idx="0"/>
            <a:endCxn id="47" idx="2"/>
          </p:cNvCxnSpPr>
          <p:nvPr/>
        </p:nvCxnSpPr>
        <p:spPr>
          <a:xfrm flipH="1" flipV="1">
            <a:off x="2047875" y="4773613"/>
            <a:ext cx="1039813" cy="9985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Connecting to a Router</a:t>
            </a:r>
          </a:p>
        </p:txBody>
      </p:sp>
      <p:pic>
        <p:nvPicPr>
          <p:cNvPr id="808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2943225"/>
            <a:ext cx="7899400" cy="205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22"/>
          <p:cNvSpPr/>
          <p:nvPr/>
        </p:nvSpPr>
        <p:spPr>
          <a:xfrm>
            <a:off x="4716463" y="4032250"/>
            <a:ext cx="1857375" cy="5286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00" name="TextBox 23"/>
          <p:cNvSpPr txBox="1">
            <a:spLocks noChangeArrowheads="1"/>
          </p:cNvSpPr>
          <p:nvPr/>
        </p:nvSpPr>
        <p:spPr bwMode="auto">
          <a:xfrm>
            <a:off x="5151438" y="2014538"/>
            <a:ext cx="9858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WAN </a:t>
            </a:r>
          </a:p>
          <a:p>
            <a:r>
              <a:rPr lang="en-CA" sz="1600"/>
              <a:t>Interface</a:t>
            </a:r>
          </a:p>
        </p:txBody>
      </p:sp>
      <p:cxnSp>
        <p:nvCxnSpPr>
          <p:cNvPr id="25" name="Straight Arrow Connector 24"/>
          <p:cNvCxnSpPr>
            <a:stCxn id="80900" idx="2"/>
            <a:endCxn id="23" idx="0"/>
          </p:cNvCxnSpPr>
          <p:nvPr/>
        </p:nvCxnSpPr>
        <p:spPr>
          <a:xfrm>
            <a:off x="5643563" y="2600325"/>
            <a:ext cx="1587" cy="14319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6651625" y="4032250"/>
            <a:ext cx="447675" cy="381000"/>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03" name="TextBox 26"/>
          <p:cNvSpPr txBox="1">
            <a:spLocks noChangeArrowheads="1"/>
          </p:cNvSpPr>
          <p:nvPr/>
        </p:nvSpPr>
        <p:spPr bwMode="auto">
          <a:xfrm>
            <a:off x="6532563" y="2014538"/>
            <a:ext cx="66198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AUX </a:t>
            </a:r>
          </a:p>
          <a:p>
            <a:r>
              <a:rPr lang="en-CA" sz="1600"/>
              <a:t>port</a:t>
            </a:r>
          </a:p>
        </p:txBody>
      </p:sp>
      <p:cxnSp>
        <p:nvCxnSpPr>
          <p:cNvPr id="28" name="Straight Arrow Connector 27"/>
          <p:cNvCxnSpPr>
            <a:stCxn id="80903" idx="2"/>
            <a:endCxn id="26" idx="0"/>
          </p:cNvCxnSpPr>
          <p:nvPr/>
        </p:nvCxnSpPr>
        <p:spPr>
          <a:xfrm>
            <a:off x="6862763" y="2600325"/>
            <a:ext cx="12700" cy="14319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7740650" y="4032250"/>
            <a:ext cx="425450"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06" name="TextBox 29"/>
          <p:cNvSpPr txBox="1">
            <a:spLocks noChangeArrowheads="1"/>
          </p:cNvSpPr>
          <p:nvPr/>
        </p:nvSpPr>
        <p:spPr bwMode="auto">
          <a:xfrm>
            <a:off x="7423150" y="1992313"/>
            <a:ext cx="10747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600"/>
              <a:t>LAN</a:t>
            </a:r>
          </a:p>
          <a:p>
            <a:r>
              <a:rPr lang="en-CA" sz="1600"/>
              <a:t>interfaces</a:t>
            </a:r>
          </a:p>
        </p:txBody>
      </p:sp>
      <p:cxnSp>
        <p:nvCxnSpPr>
          <p:cNvPr id="31" name="Straight Arrow Connector 30"/>
          <p:cNvCxnSpPr>
            <a:stCxn id="80906" idx="2"/>
          </p:cNvCxnSpPr>
          <p:nvPr/>
        </p:nvCxnSpPr>
        <p:spPr>
          <a:xfrm flipH="1">
            <a:off x="7423150" y="2576513"/>
            <a:ext cx="536575" cy="17700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80906" idx="2"/>
            <a:endCxn id="29" idx="0"/>
          </p:cNvCxnSpPr>
          <p:nvPr/>
        </p:nvCxnSpPr>
        <p:spPr>
          <a:xfrm flipH="1">
            <a:off x="7953375" y="2576513"/>
            <a:ext cx="6350" cy="1455737"/>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7154863" y="4451350"/>
            <a:ext cx="393700" cy="3460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34" name="Rectangle 33"/>
          <p:cNvSpPr/>
          <p:nvPr/>
        </p:nvSpPr>
        <p:spPr>
          <a:xfrm>
            <a:off x="5935663" y="4562475"/>
            <a:ext cx="549275" cy="363538"/>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11" name="TextBox 34"/>
          <p:cNvSpPr txBox="1">
            <a:spLocks noChangeArrowheads="1"/>
          </p:cNvSpPr>
          <p:nvPr/>
        </p:nvSpPr>
        <p:spPr bwMode="auto">
          <a:xfrm>
            <a:off x="5588000" y="5849938"/>
            <a:ext cx="12588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a:t>
            </a:r>
          </a:p>
          <a:p>
            <a:r>
              <a:rPr lang="en-CA" sz="1400"/>
              <a:t>USB Type B</a:t>
            </a:r>
          </a:p>
        </p:txBody>
      </p:sp>
      <p:cxnSp>
        <p:nvCxnSpPr>
          <p:cNvPr id="36" name="Straight Arrow Connector 35"/>
          <p:cNvCxnSpPr>
            <a:stCxn id="80911" idx="0"/>
            <a:endCxn id="34" idx="2"/>
          </p:cNvCxnSpPr>
          <p:nvPr/>
        </p:nvCxnSpPr>
        <p:spPr>
          <a:xfrm flipH="1" flipV="1">
            <a:off x="6210300" y="4926013"/>
            <a:ext cx="7938" cy="92392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Rectangle 36"/>
          <p:cNvSpPr/>
          <p:nvPr/>
        </p:nvSpPr>
        <p:spPr>
          <a:xfrm>
            <a:off x="6645275" y="4451350"/>
            <a:ext cx="455613" cy="434975"/>
          </a:xfrm>
          <a:prstGeom prst="rect">
            <a:avLst/>
          </a:prstGeom>
          <a:noFill/>
          <a:ln w="38100">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sz="1200"/>
          </a:p>
        </p:txBody>
      </p:sp>
      <p:sp>
        <p:nvSpPr>
          <p:cNvPr id="80914" name="TextBox 37"/>
          <p:cNvSpPr txBox="1">
            <a:spLocks noChangeArrowheads="1"/>
          </p:cNvSpPr>
          <p:nvPr/>
        </p:nvSpPr>
        <p:spPr bwMode="auto">
          <a:xfrm>
            <a:off x="6365875" y="5245100"/>
            <a:ext cx="1016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400"/>
              <a:t>Console RJ45</a:t>
            </a:r>
          </a:p>
        </p:txBody>
      </p:sp>
      <p:cxnSp>
        <p:nvCxnSpPr>
          <p:cNvPr id="39" name="Straight Arrow Connector 38"/>
          <p:cNvCxnSpPr>
            <a:stCxn id="80914" idx="0"/>
            <a:endCxn id="37" idx="2"/>
          </p:cNvCxnSpPr>
          <p:nvPr/>
        </p:nvCxnSpPr>
        <p:spPr>
          <a:xfrm flipV="1">
            <a:off x="6873875" y="4886325"/>
            <a:ext cx="0" cy="3587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2"/>
          <p:cNvSpPr>
            <a:spLocks noGrp="1" noChangeArrowheads="1"/>
          </p:cNvSpPr>
          <p:nvPr>
            <p:ph type="title"/>
          </p:nvPr>
        </p:nvSpPr>
        <p:spPr/>
        <p:txBody>
          <a:bodyPr/>
          <a:lstStyle/>
          <a:p>
            <a:pPr eaLnBrk="1" hangingPunct="1"/>
            <a:r>
              <a:rPr lang="en-US" sz="1800">
                <a:latin typeface="Arial" charset="0"/>
              </a:rPr>
              <a:t>Anatomy of a Router</a:t>
            </a:r>
            <a:r>
              <a:rPr lang="en-US">
                <a:latin typeface="Arial" charset="0"/>
              </a:rPr>
              <a:t/>
            </a:r>
            <a:br>
              <a:rPr lang="en-US">
                <a:latin typeface="Arial" charset="0"/>
              </a:rPr>
            </a:br>
            <a:r>
              <a:rPr lang="en-US">
                <a:latin typeface="Arial" charset="0"/>
              </a:rPr>
              <a:t>LAN and WAN Interfaces</a:t>
            </a:r>
          </a:p>
        </p:txBody>
      </p:sp>
      <p:pic>
        <p:nvPicPr>
          <p:cNvPr id="8294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811463"/>
            <a:ext cx="6935788" cy="180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68375" y="3787775"/>
            <a:ext cx="3622675" cy="449263"/>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6" name="Rectangle 5"/>
          <p:cNvSpPr/>
          <p:nvPr/>
        </p:nvSpPr>
        <p:spPr>
          <a:xfrm>
            <a:off x="900113" y="4237038"/>
            <a:ext cx="5759450" cy="44608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7" name="Rectangle 6"/>
          <p:cNvSpPr/>
          <p:nvPr/>
        </p:nvSpPr>
        <p:spPr>
          <a:xfrm>
            <a:off x="6262688" y="3663950"/>
            <a:ext cx="396875" cy="57467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 name="Rectangle 7"/>
          <p:cNvSpPr/>
          <p:nvPr/>
        </p:nvSpPr>
        <p:spPr>
          <a:xfrm>
            <a:off x="6262688" y="2732088"/>
            <a:ext cx="1693862" cy="931862"/>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 name="Rectangle 8"/>
          <p:cNvSpPr/>
          <p:nvPr/>
        </p:nvSpPr>
        <p:spPr>
          <a:xfrm>
            <a:off x="6659563" y="3663950"/>
            <a:ext cx="449262" cy="338138"/>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0" name="Rectangle 9"/>
          <p:cNvSpPr/>
          <p:nvPr/>
        </p:nvSpPr>
        <p:spPr>
          <a:xfrm>
            <a:off x="7596188" y="3663950"/>
            <a:ext cx="536575" cy="952500"/>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1" name="Rectangle 10"/>
          <p:cNvSpPr/>
          <p:nvPr/>
        </p:nvSpPr>
        <p:spPr>
          <a:xfrm>
            <a:off x="7073900" y="4030663"/>
            <a:ext cx="515938" cy="509587"/>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2" name="Rectangle 11"/>
          <p:cNvSpPr/>
          <p:nvPr/>
        </p:nvSpPr>
        <p:spPr>
          <a:xfrm>
            <a:off x="6626225" y="4448175"/>
            <a:ext cx="447675" cy="92075"/>
          </a:xfrm>
          <a:prstGeom prst="rect">
            <a:avLst/>
          </a:prstGeom>
          <a:solidFill>
            <a:schemeClr val="bg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82955" name="TextBox 12"/>
          <p:cNvSpPr txBox="1">
            <a:spLocks noChangeArrowheads="1"/>
          </p:cNvSpPr>
          <p:nvPr/>
        </p:nvSpPr>
        <p:spPr bwMode="auto">
          <a:xfrm>
            <a:off x="4622800" y="2235200"/>
            <a:ext cx="1838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a:t>Serial interfaces</a:t>
            </a:r>
          </a:p>
        </p:txBody>
      </p:sp>
      <p:sp>
        <p:nvSpPr>
          <p:cNvPr id="82956" name="TextBox 13"/>
          <p:cNvSpPr txBox="1">
            <a:spLocks noChangeArrowheads="1"/>
          </p:cNvSpPr>
          <p:nvPr/>
        </p:nvSpPr>
        <p:spPr bwMode="auto">
          <a:xfrm>
            <a:off x="6334125" y="5033963"/>
            <a:ext cx="16970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a:t>LAN interfaces</a:t>
            </a:r>
          </a:p>
        </p:txBody>
      </p:sp>
      <p:cxnSp>
        <p:nvCxnSpPr>
          <p:cNvPr id="15" name="Straight Arrow Connector 14"/>
          <p:cNvCxnSpPr>
            <a:stCxn id="82955" idx="2"/>
          </p:cNvCxnSpPr>
          <p:nvPr/>
        </p:nvCxnSpPr>
        <p:spPr>
          <a:xfrm flipH="1">
            <a:off x="5541963" y="2605088"/>
            <a:ext cx="0" cy="1058862"/>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7388225" y="4179888"/>
            <a:ext cx="0" cy="854075"/>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6875463" y="4467225"/>
            <a:ext cx="0" cy="566738"/>
          </a:xfrm>
          <a:prstGeom prst="straightConnector1">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ChangeArrowheads="1"/>
          </p:cNvSpPr>
          <p:nvPr>
            <p:ph type="title"/>
          </p:nvPr>
        </p:nvSpPr>
        <p:spPr/>
        <p:txBody>
          <a:bodyPr/>
          <a:lstStyle/>
          <a:p>
            <a:pPr eaLnBrk="1" hangingPunct="1"/>
            <a:r>
              <a:rPr lang="en-US" sz="1800">
                <a:latin typeface="Arial" charset="0"/>
              </a:rPr>
              <a:t>Router Boot-up</a:t>
            </a:r>
            <a:br>
              <a:rPr lang="en-US" sz="1800">
                <a:latin typeface="Arial" charset="0"/>
              </a:rPr>
            </a:br>
            <a:r>
              <a:rPr lang="en-US">
                <a:latin typeface="Arial" charset="0"/>
              </a:rPr>
              <a:t>Show Versions Output</a:t>
            </a:r>
          </a:p>
        </p:txBody>
      </p:sp>
      <p:sp>
        <p:nvSpPr>
          <p:cNvPr id="18" name="Rectangle 17"/>
          <p:cNvSpPr/>
          <p:nvPr/>
        </p:nvSpPr>
        <p:spPr>
          <a:xfrm>
            <a:off x="844550" y="2570163"/>
            <a:ext cx="4608513" cy="17938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19" name="Rectangle 18"/>
          <p:cNvSpPr/>
          <p:nvPr/>
        </p:nvSpPr>
        <p:spPr>
          <a:xfrm>
            <a:off x="844550" y="4067175"/>
            <a:ext cx="3852863" cy="288925"/>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0" name="Rectangle 19"/>
          <p:cNvSpPr/>
          <p:nvPr/>
        </p:nvSpPr>
        <p:spPr>
          <a:xfrm>
            <a:off x="842963" y="3576638"/>
            <a:ext cx="2339975" cy="25876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1" name="Rectangle 20"/>
          <p:cNvSpPr/>
          <p:nvPr/>
        </p:nvSpPr>
        <p:spPr>
          <a:xfrm>
            <a:off x="844550" y="3333750"/>
            <a:ext cx="4968875" cy="1793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2" name="Rectangle 21"/>
          <p:cNvSpPr/>
          <p:nvPr/>
        </p:nvSpPr>
        <p:spPr>
          <a:xfrm>
            <a:off x="863600" y="2076450"/>
            <a:ext cx="4608513" cy="179388"/>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3" name="Rectangle 22"/>
          <p:cNvSpPr/>
          <p:nvPr/>
        </p:nvSpPr>
        <p:spPr>
          <a:xfrm>
            <a:off x="836613" y="1509713"/>
            <a:ext cx="6913562" cy="252412"/>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24" name="Rectangle 23"/>
          <p:cNvSpPr/>
          <p:nvPr/>
        </p:nvSpPr>
        <p:spPr>
          <a:xfrm>
            <a:off x="827088" y="1312863"/>
            <a:ext cx="7705725" cy="51339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CA"/>
          </a:p>
        </p:txBody>
      </p:sp>
      <p:sp>
        <p:nvSpPr>
          <p:cNvPr id="91145" name="TextBox 11"/>
          <p:cNvSpPr txBox="1">
            <a:spLocks noChangeArrowheads="1"/>
          </p:cNvSpPr>
          <p:nvPr/>
        </p:nvSpPr>
        <p:spPr bwMode="auto">
          <a:xfrm>
            <a:off x="827088" y="1312863"/>
            <a:ext cx="7632700" cy="370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900">
                <a:latin typeface="Courier New" charset="0"/>
                <a:cs typeface="Courier New" charset="0"/>
              </a:rPr>
              <a:t>Router# </a:t>
            </a:r>
            <a:r>
              <a:rPr lang="en-CA" sz="900" b="1">
                <a:latin typeface="Courier New" charset="0"/>
                <a:cs typeface="Courier New" charset="0"/>
              </a:rPr>
              <a:t>show version</a:t>
            </a:r>
          </a:p>
          <a:p>
            <a:pPr algn="l"/>
            <a:r>
              <a:rPr lang="en-CA" sz="900">
                <a:latin typeface="Courier New" charset="0"/>
                <a:cs typeface="Courier New" charset="0"/>
              </a:rPr>
              <a:t>Cisco IOS Software, C1900 Software (C1900-UNIVERSALK9-M), Version 15.2(4)M1, RELEASE SOFTWARE (fc1)</a:t>
            </a:r>
          </a:p>
          <a:p>
            <a:pPr algn="l"/>
            <a:r>
              <a:rPr lang="en-CA" sz="900">
                <a:latin typeface="Courier New" charset="0"/>
                <a:cs typeface="Courier New" charset="0"/>
              </a:rPr>
              <a:t>Technical Support: http://www.cisco.com/techsupport</a:t>
            </a:r>
          </a:p>
          <a:p>
            <a:pPr algn="l"/>
            <a:r>
              <a:rPr lang="en-CA" sz="900">
                <a:latin typeface="Courier New" charset="0"/>
                <a:cs typeface="Courier New" charset="0"/>
              </a:rPr>
              <a:t>Copyright (c) 1986-2012 by Cisco Systems, Inc.</a:t>
            </a:r>
          </a:p>
          <a:p>
            <a:pPr algn="l"/>
            <a:r>
              <a:rPr lang="en-CA" sz="900">
                <a:latin typeface="Courier New" charset="0"/>
                <a:cs typeface="Courier New" charset="0"/>
              </a:rPr>
              <a:t>Compiled Thu 26-Jul-12 19:34 by prod_rel_team</a:t>
            </a:r>
          </a:p>
          <a:p>
            <a:pPr algn="l"/>
            <a:endParaRPr lang="en-CA" sz="900">
              <a:latin typeface="Courier New" charset="0"/>
              <a:cs typeface="Courier New" charset="0"/>
            </a:endParaRPr>
          </a:p>
          <a:p>
            <a:pPr algn="l"/>
            <a:r>
              <a:rPr lang="en-CA" sz="900">
                <a:latin typeface="Courier New" charset="0"/>
                <a:cs typeface="Courier New" charset="0"/>
              </a:rPr>
              <a:t>ROM: System Bootstrap, Version 15.0(1r)M15, RELEASE SOFTWARE (fc1)</a:t>
            </a:r>
          </a:p>
          <a:p>
            <a:pPr algn="l"/>
            <a:endParaRPr lang="en-CA" sz="900">
              <a:latin typeface="Courier New" charset="0"/>
              <a:cs typeface="Courier New" charset="0"/>
            </a:endParaRPr>
          </a:p>
          <a:p>
            <a:pPr algn="l"/>
            <a:r>
              <a:rPr lang="en-CA" sz="900">
                <a:latin typeface="Courier New" charset="0"/>
                <a:cs typeface="Courier New" charset="0"/>
              </a:rPr>
              <a:t>Router uptime is 10 hours, 9 minutes</a:t>
            </a:r>
          </a:p>
          <a:p>
            <a:pPr algn="l"/>
            <a:r>
              <a:rPr lang="en-CA" sz="900">
                <a:latin typeface="Courier New" charset="0"/>
                <a:cs typeface="Courier New" charset="0"/>
              </a:rPr>
              <a:t>System returned to ROM by power-on</a:t>
            </a:r>
          </a:p>
          <a:p>
            <a:pPr algn="l"/>
            <a:r>
              <a:rPr lang="en-CA" sz="900">
                <a:latin typeface="Courier New" charset="0"/>
                <a:cs typeface="Courier New" charset="0"/>
              </a:rPr>
              <a:t>System image file is "flash0:c1900-universalk9-mz.SPA.152-4.M1.bin"</a:t>
            </a:r>
          </a:p>
          <a:p>
            <a:pPr algn="l"/>
            <a:r>
              <a:rPr lang="en-CA" sz="900">
                <a:latin typeface="Courier New" charset="0"/>
                <a:cs typeface="Courier New" charset="0"/>
              </a:rPr>
              <a:t>Last reload type: Normal Reload</a:t>
            </a:r>
          </a:p>
          <a:p>
            <a:pPr algn="l"/>
            <a:r>
              <a:rPr lang="en-CA" sz="900">
                <a:latin typeface="Courier New" charset="0"/>
                <a:cs typeface="Courier New" charset="0"/>
              </a:rPr>
              <a:t>Last reload reason: power-on</a:t>
            </a:r>
          </a:p>
          <a:p>
            <a:pPr algn="l"/>
            <a:endParaRPr lang="en-CA" sz="900">
              <a:latin typeface="Courier New" charset="0"/>
              <a:cs typeface="Courier New" charset="0"/>
            </a:endParaRPr>
          </a:p>
          <a:p>
            <a:pPr algn="l"/>
            <a:r>
              <a:rPr lang="en-CA" sz="900">
                <a:latin typeface="Courier New" charset="0"/>
                <a:cs typeface="Courier New" charset="0"/>
              </a:rPr>
              <a:t>&lt;Output omitted&gt;</a:t>
            </a:r>
          </a:p>
          <a:p>
            <a:pPr algn="l"/>
            <a:endParaRPr lang="en-CA" sz="900">
              <a:latin typeface="Courier New" charset="0"/>
              <a:cs typeface="Courier New" charset="0"/>
            </a:endParaRPr>
          </a:p>
          <a:p>
            <a:pPr algn="l"/>
            <a:r>
              <a:rPr lang="en-CA" sz="900">
                <a:latin typeface="Courier New" charset="0"/>
                <a:cs typeface="Courier New" charset="0"/>
              </a:rPr>
              <a:t>Cisco CISCO1941/K9 (revision 1.0) with 446464K/77824K bytes of memory.</a:t>
            </a:r>
          </a:p>
          <a:p>
            <a:pPr algn="l"/>
            <a:r>
              <a:rPr lang="en-CA" sz="900">
                <a:latin typeface="Courier New" charset="0"/>
                <a:cs typeface="Courier New" charset="0"/>
              </a:rPr>
              <a:t>Processor board ID FTX1636848Z</a:t>
            </a:r>
          </a:p>
          <a:p>
            <a:pPr algn="l"/>
            <a:r>
              <a:rPr lang="en-CA" sz="900">
                <a:latin typeface="Courier New" charset="0"/>
                <a:cs typeface="Courier New" charset="0"/>
              </a:rPr>
              <a:t>2 Gigabit Ethernet interfaces</a:t>
            </a:r>
          </a:p>
          <a:p>
            <a:pPr algn="l"/>
            <a:r>
              <a:rPr lang="en-CA" sz="900">
                <a:latin typeface="Courier New" charset="0"/>
                <a:cs typeface="Courier New" charset="0"/>
              </a:rPr>
              <a:t>2 Serial(sync/async) interfaces</a:t>
            </a:r>
          </a:p>
          <a:p>
            <a:pPr algn="l"/>
            <a:r>
              <a:rPr lang="en-CA" sz="900">
                <a:latin typeface="Courier New" charset="0"/>
                <a:cs typeface="Courier New" charset="0"/>
              </a:rPr>
              <a:t>1 terminal line</a:t>
            </a:r>
          </a:p>
          <a:p>
            <a:pPr algn="l"/>
            <a:r>
              <a:rPr lang="en-CA" sz="900">
                <a:latin typeface="Courier New" charset="0"/>
                <a:cs typeface="Courier New" charset="0"/>
              </a:rPr>
              <a:t>DRAM configuration is 64 bits wide with parity disabled.</a:t>
            </a:r>
          </a:p>
          <a:p>
            <a:pPr algn="l"/>
            <a:r>
              <a:rPr lang="en-CA" sz="900">
                <a:latin typeface="Courier New" charset="0"/>
                <a:cs typeface="Courier New" charset="0"/>
              </a:rPr>
              <a:t>255K bytes of non-volatile configuration memory.</a:t>
            </a:r>
          </a:p>
          <a:p>
            <a:pPr algn="l"/>
            <a:r>
              <a:rPr lang="en-CA" sz="900">
                <a:latin typeface="Courier New" charset="0"/>
                <a:cs typeface="Courier New" charset="0"/>
              </a:rPr>
              <a:t>250880K bytes of ATA System CompactFlash 0 (Read/Write)</a:t>
            </a:r>
          </a:p>
          <a:p>
            <a:pPr algn="l"/>
            <a:endParaRPr lang="en-CA" sz="900">
              <a:latin typeface="Courier New" charset="0"/>
              <a:cs typeface="Courier New" charset="0"/>
            </a:endParaRPr>
          </a:p>
          <a:p>
            <a:pPr algn="l"/>
            <a:r>
              <a:rPr lang="en-CA" sz="900">
                <a:latin typeface="Courier New" charset="0"/>
                <a:cs typeface="Courier New" charset="0"/>
              </a:rPr>
              <a:t>&lt;Output omitted&gt;</a:t>
            </a:r>
          </a:p>
          <a:p>
            <a:pPr algn="l"/>
            <a:endParaRPr lang="en-CA" sz="900">
              <a:latin typeface="Courier New" charset="0"/>
              <a:cs typeface="Courier New" charset="0"/>
            </a:endParaRPr>
          </a:p>
          <a:p>
            <a:pPr algn="l"/>
            <a:r>
              <a:rPr lang="en-CA" sz="900">
                <a:latin typeface="Courier New" charset="0"/>
                <a:cs typeface="Courier New" charset="0"/>
              </a:rPr>
              <a:t>Technology Package License Information for Module:'c1900' </a:t>
            </a:r>
          </a:p>
          <a:p>
            <a:pPr algn="l"/>
            <a:endParaRPr lang="en-CA" sz="900">
              <a:latin typeface="Courier New" charset="0"/>
              <a:cs typeface="Courier New" charset="0"/>
            </a:endParaRPr>
          </a:p>
          <a:p>
            <a:pPr algn="l"/>
            <a:r>
              <a:rPr lang="en-CA" sz="900">
                <a:latin typeface="Courier New" charset="0"/>
                <a:cs typeface="Courier New" charset="0"/>
              </a:rPr>
              <a:t>-----------------------------------------------------------------</a:t>
            </a:r>
          </a:p>
          <a:p>
            <a:pPr algn="l"/>
            <a:r>
              <a:rPr lang="en-CA" sz="900">
                <a:latin typeface="Courier New" charset="0"/>
                <a:cs typeface="Courier New" charset="0"/>
              </a:rPr>
              <a:t>Technology    Technology-package           Technology-package</a:t>
            </a:r>
          </a:p>
          <a:p>
            <a:pPr algn="l"/>
            <a:r>
              <a:rPr lang="en-CA" sz="900">
                <a:latin typeface="Courier New" charset="0"/>
                <a:cs typeface="Courier New" charset="0"/>
              </a:rPr>
              <a:t>              Current       Type           Next reboot  </a:t>
            </a:r>
          </a:p>
          <a:p>
            <a:pPr algn="l"/>
            <a:r>
              <a:rPr lang="en-CA" sz="900">
                <a:latin typeface="Courier New" charset="0"/>
                <a:cs typeface="Courier New" charset="0"/>
              </a:rPr>
              <a:t>------------------------------------------------------------------</a:t>
            </a:r>
          </a:p>
          <a:p>
            <a:pPr algn="l"/>
            <a:r>
              <a:rPr lang="en-CA" sz="900">
                <a:latin typeface="Courier New" charset="0"/>
                <a:cs typeface="Courier New" charset="0"/>
              </a:rPr>
              <a:t>ipbase        ipbasek9      Permanent      ipbasek9</a:t>
            </a:r>
          </a:p>
          <a:p>
            <a:pPr algn="l"/>
            <a:r>
              <a:rPr lang="en-CA" sz="900">
                <a:latin typeface="Courier New" charset="0"/>
                <a:cs typeface="Courier New" charset="0"/>
              </a:rPr>
              <a:t>security      None          None           None</a:t>
            </a:r>
          </a:p>
          <a:p>
            <a:pPr algn="l"/>
            <a:r>
              <a:rPr lang="en-CA" sz="900">
                <a:latin typeface="Courier New" charset="0"/>
                <a:cs typeface="Courier New" charset="0"/>
              </a:rPr>
              <a:t>data          None          None           None</a:t>
            </a:r>
          </a:p>
          <a:p>
            <a:pPr algn="l"/>
            <a:endParaRPr lang="en-CA" sz="900">
              <a:latin typeface="Courier New" charset="0"/>
              <a:cs typeface="Courier New" charset="0"/>
            </a:endParaRPr>
          </a:p>
          <a:p>
            <a:pPr algn="l"/>
            <a:r>
              <a:rPr lang="en-CA" sz="900">
                <a:latin typeface="Courier New" charset="0"/>
                <a:cs typeface="Courier New" charset="0"/>
              </a:rPr>
              <a:t>Configuration register is 0x2142 (will be 0x2102 at next reload)</a:t>
            </a:r>
          </a:p>
          <a:p>
            <a:pPr algn="l"/>
            <a:endParaRPr lang="en-CA" sz="900">
              <a:latin typeface="Courier New" charset="0"/>
              <a:cs typeface="Courier New" charset="0"/>
            </a:endParaRPr>
          </a:p>
          <a:p>
            <a:pPr algn="l"/>
            <a:r>
              <a:rPr lang="en-CA" sz="900">
                <a:latin typeface="Courier New" charset="0"/>
                <a:cs typeface="Courier New" charset="0"/>
              </a:rPr>
              <a:t>Router#</a:t>
            </a: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Network Layer</a:t>
            </a:r>
            <a:br>
              <a:rPr lang="en-US" sz="1800">
                <a:latin typeface="Arial" charset="0"/>
              </a:rPr>
            </a:br>
            <a:r>
              <a:rPr lang="en-US">
                <a:latin typeface="Arial" charset="0"/>
              </a:rPr>
              <a:t>Configuring a Cisco Router</a:t>
            </a:r>
          </a:p>
        </p:txBody>
      </p:sp>
      <p:pic>
        <p:nvPicPr>
          <p:cNvPr id="93186" name="Content Placeholder 1" descr="How-to-Configure-Cisco-1941w1.jpg"/>
          <p:cNvPicPr>
            <a:picLocks noGrp="1" noChangeAspect="1"/>
          </p:cNvPicPr>
          <p:nvPr>
            <p:ph idx="1"/>
          </p:nvPr>
        </p:nvPicPr>
        <p:blipFill>
          <a:blip r:embed="rId3">
            <a:extLst>
              <a:ext uri="{28A0092B-C50C-407E-A947-70E740481C1C}">
                <a14:useLocalDpi xmlns:a14="http://schemas.microsoft.com/office/drawing/2010/main" val="0"/>
              </a:ext>
            </a:extLst>
          </a:blip>
          <a:srcRect l="-1752" r="-1752"/>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Initial Settings</a:t>
            </a:r>
            <a:br>
              <a:rPr lang="en-US" sz="1800">
                <a:latin typeface="Arial" charset="0"/>
              </a:rPr>
            </a:br>
            <a:r>
              <a:rPr lang="en-US">
                <a:latin typeface="Arial" charset="0"/>
              </a:rPr>
              <a:t>Router Configuration Steps</a:t>
            </a:r>
          </a:p>
        </p:txBody>
      </p:sp>
      <p:cxnSp>
        <p:nvCxnSpPr>
          <p:cNvPr id="4" name="Straight Connector 3"/>
          <p:cNvCxnSpPr/>
          <p:nvPr/>
        </p:nvCxnSpPr>
        <p:spPr bwMode="auto">
          <a:xfrm flipH="1">
            <a:off x="5384800" y="1568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35" name="TextBox 4"/>
          <p:cNvSpPr txBox="1">
            <a:spLocks noChangeArrowheads="1"/>
          </p:cNvSpPr>
          <p:nvPr/>
        </p:nvSpPr>
        <p:spPr bwMode="auto">
          <a:xfrm>
            <a:off x="442913" y="2949575"/>
            <a:ext cx="3803650" cy="116681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Router&gt; </a:t>
            </a:r>
            <a:r>
              <a:rPr lang="en-CA" sz="1100" b="1">
                <a:latin typeface="Courier New" charset="0"/>
                <a:cs typeface="Courier New" charset="0"/>
              </a:rPr>
              <a:t>enable</a:t>
            </a:r>
          </a:p>
          <a:p>
            <a:pPr algn="l"/>
            <a:r>
              <a:rPr lang="en-CA" sz="1100">
                <a:latin typeface="Courier New" charset="0"/>
                <a:cs typeface="Courier New" charset="0"/>
              </a:rPr>
              <a:t>Router# </a:t>
            </a:r>
            <a:r>
              <a:rPr lang="en-CA" sz="1100" b="1">
                <a:latin typeface="Courier New" charset="0"/>
                <a:cs typeface="Courier New" charset="0"/>
              </a:rPr>
              <a:t>configure terminal </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Router(config)# </a:t>
            </a:r>
            <a:r>
              <a:rPr lang="en-CA" sz="1100" b="1">
                <a:latin typeface="Courier New" charset="0"/>
                <a:cs typeface="Courier New" charset="0"/>
              </a:rPr>
              <a:t>hostname R1</a:t>
            </a:r>
          </a:p>
          <a:p>
            <a:pPr algn="l"/>
            <a:r>
              <a:rPr lang="en-CA" sz="1100">
                <a:latin typeface="Courier New" charset="0"/>
                <a:cs typeface="Courier New" charset="0"/>
              </a:rPr>
              <a:t>R1(config)#</a:t>
            </a:r>
          </a:p>
        </p:txBody>
      </p:sp>
      <p:cxnSp>
        <p:nvCxnSpPr>
          <p:cNvPr id="6" name="Straight Connector 5"/>
          <p:cNvCxnSpPr>
            <a:stCxn id="95249" idx="3"/>
            <a:endCxn id="95264" idx="1"/>
          </p:cNvCxnSpPr>
          <p:nvPr/>
        </p:nvCxnSpPr>
        <p:spPr bwMode="auto">
          <a:xfrm>
            <a:off x="7283450" y="2282825"/>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p:cNvCxnSpPr>
            <a:stCxn id="95246" idx="3"/>
            <a:endCxn id="95262" idx="3"/>
          </p:cNvCxnSpPr>
          <p:nvPr/>
        </p:nvCxnSpPr>
        <p:spPr bwMode="auto">
          <a:xfrm flipV="1">
            <a:off x="7280275" y="1549400"/>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38" name="Freeform 9"/>
          <p:cNvSpPr>
            <a:spLocks/>
          </p:cNvSpPr>
          <p:nvPr/>
        </p:nvSpPr>
        <p:spPr bwMode="auto">
          <a:xfrm>
            <a:off x="3619500" y="1747838"/>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9" name="Straight Connector 8"/>
          <p:cNvCxnSpPr>
            <a:stCxn id="95243" idx="1"/>
            <a:endCxn id="95271" idx="0"/>
          </p:cNvCxnSpPr>
          <p:nvPr/>
        </p:nvCxnSpPr>
        <p:spPr bwMode="auto">
          <a:xfrm flipV="1">
            <a:off x="1630363" y="1808163"/>
            <a:ext cx="1747837" cy="4810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p:cNvCxnSpPr>
            <a:stCxn id="95241" idx="0"/>
            <a:endCxn id="95271" idx="0"/>
          </p:cNvCxnSpPr>
          <p:nvPr/>
        </p:nvCxnSpPr>
        <p:spPr bwMode="auto">
          <a:xfrm>
            <a:off x="1998663" y="1389063"/>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524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3890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2" name="TextBox 11"/>
          <p:cNvSpPr txBox="1">
            <a:spLocks noChangeArrowheads="1"/>
          </p:cNvSpPr>
          <p:nvPr/>
        </p:nvSpPr>
        <p:spPr bwMode="auto">
          <a:xfrm>
            <a:off x="1427163" y="109220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524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1320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Connector 13"/>
          <p:cNvCxnSpPr>
            <a:stCxn id="95249" idx="1"/>
            <a:endCxn id="95248" idx="0"/>
          </p:cNvCxnSpPr>
          <p:nvPr/>
        </p:nvCxnSpPr>
        <p:spPr bwMode="auto">
          <a:xfrm flipH="1" flipV="1">
            <a:off x="5519738" y="1808163"/>
            <a:ext cx="1028700" cy="4746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a:stCxn id="95246" idx="1"/>
          </p:cNvCxnSpPr>
          <p:nvPr/>
        </p:nvCxnSpPr>
        <p:spPr bwMode="auto">
          <a:xfrm flipH="1">
            <a:off x="5384800" y="1568450"/>
            <a:ext cx="1160463" cy="3667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524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4112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47"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633538"/>
            <a:ext cx="69373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48" name="TextBox 17"/>
          <p:cNvSpPr txBox="1">
            <a:spLocks noChangeArrowheads="1"/>
          </p:cNvSpPr>
          <p:nvPr/>
        </p:nvSpPr>
        <p:spPr bwMode="auto">
          <a:xfrm>
            <a:off x="5329238" y="1808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5249"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1256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50" name="TextBox 19"/>
          <p:cNvSpPr txBox="1">
            <a:spLocks noChangeArrowheads="1"/>
          </p:cNvSpPr>
          <p:nvPr/>
        </p:nvSpPr>
        <p:spPr bwMode="auto">
          <a:xfrm>
            <a:off x="1335088" y="2430463"/>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5251" name="TextBox 20"/>
          <p:cNvSpPr txBox="1">
            <a:spLocks noChangeArrowheads="1"/>
          </p:cNvSpPr>
          <p:nvPr/>
        </p:nvSpPr>
        <p:spPr bwMode="auto">
          <a:xfrm>
            <a:off x="6424613" y="1116013"/>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5252" name="TextBox 21"/>
          <p:cNvSpPr txBox="1">
            <a:spLocks noChangeArrowheads="1"/>
          </p:cNvSpPr>
          <p:nvPr/>
        </p:nvSpPr>
        <p:spPr bwMode="auto">
          <a:xfrm>
            <a:off x="6434138" y="24145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5253" name="TextBox 22"/>
          <p:cNvSpPr txBox="1">
            <a:spLocks noChangeArrowheads="1"/>
          </p:cNvSpPr>
          <p:nvPr/>
        </p:nvSpPr>
        <p:spPr bwMode="auto">
          <a:xfrm>
            <a:off x="3690938" y="1347788"/>
            <a:ext cx="159067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5254" name="TextBox 23"/>
          <p:cNvSpPr txBox="1">
            <a:spLocks noChangeArrowheads="1"/>
          </p:cNvSpPr>
          <p:nvPr/>
        </p:nvSpPr>
        <p:spPr bwMode="auto">
          <a:xfrm>
            <a:off x="4754563" y="1677988"/>
            <a:ext cx="4587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5255" name="Rectangle 24"/>
          <p:cNvSpPr>
            <a:spLocks noChangeArrowheads="1"/>
          </p:cNvSpPr>
          <p:nvPr/>
        </p:nvSpPr>
        <p:spPr bwMode="auto">
          <a:xfrm>
            <a:off x="1095375" y="1266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56"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32397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7" name="Straight Connector 26"/>
          <p:cNvCxnSpPr>
            <a:stCxn id="95241" idx="1"/>
            <a:endCxn id="95256" idx="3"/>
          </p:cNvCxnSpPr>
          <p:nvPr/>
        </p:nvCxnSpPr>
        <p:spPr bwMode="auto">
          <a:xfrm flipH="1">
            <a:off x="1196975" y="1546225"/>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58" name="Rectangle 27"/>
          <p:cNvSpPr>
            <a:spLocks noChangeArrowheads="1"/>
          </p:cNvSpPr>
          <p:nvPr/>
        </p:nvSpPr>
        <p:spPr bwMode="auto">
          <a:xfrm>
            <a:off x="1095375" y="2011363"/>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5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068513"/>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0" name="Straight Connector 29"/>
          <p:cNvCxnSpPr>
            <a:stCxn id="95243" idx="1"/>
            <a:endCxn id="95259" idx="3"/>
          </p:cNvCxnSpPr>
          <p:nvPr/>
        </p:nvCxnSpPr>
        <p:spPr bwMode="auto">
          <a:xfrm flipH="1">
            <a:off x="1196975" y="2289175"/>
            <a:ext cx="433388" cy="15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5261" name="Rectangle 30"/>
          <p:cNvSpPr>
            <a:spLocks noChangeArrowheads="1"/>
          </p:cNvSpPr>
          <p:nvPr/>
        </p:nvSpPr>
        <p:spPr bwMode="auto">
          <a:xfrm>
            <a:off x="7394575" y="12747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62"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3271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63" name="Rectangle 32"/>
          <p:cNvSpPr>
            <a:spLocks noChangeArrowheads="1"/>
          </p:cNvSpPr>
          <p:nvPr/>
        </p:nvSpPr>
        <p:spPr bwMode="auto">
          <a:xfrm>
            <a:off x="7408863" y="201453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5264" name="Picture 3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0716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65" name="TextBox 34"/>
          <p:cNvSpPr txBox="1">
            <a:spLocks noChangeArrowheads="1"/>
          </p:cNvSpPr>
          <p:nvPr/>
        </p:nvSpPr>
        <p:spPr bwMode="auto">
          <a:xfrm>
            <a:off x="5754688" y="1482725"/>
            <a:ext cx="30162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5266" name="TextBox 35"/>
          <p:cNvSpPr txBox="1">
            <a:spLocks noChangeArrowheads="1"/>
          </p:cNvSpPr>
          <p:nvPr/>
        </p:nvSpPr>
        <p:spPr bwMode="auto">
          <a:xfrm>
            <a:off x="5761038" y="1998663"/>
            <a:ext cx="3032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5267" name="TextBox 36"/>
          <p:cNvSpPr txBox="1">
            <a:spLocks noChangeArrowheads="1"/>
          </p:cNvSpPr>
          <p:nvPr/>
        </p:nvSpPr>
        <p:spPr bwMode="auto">
          <a:xfrm>
            <a:off x="2627313" y="19415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5268" name="TextBox 37"/>
          <p:cNvSpPr txBox="1">
            <a:spLocks noChangeArrowheads="1"/>
          </p:cNvSpPr>
          <p:nvPr/>
        </p:nvSpPr>
        <p:spPr bwMode="auto">
          <a:xfrm>
            <a:off x="3665538" y="1711325"/>
            <a:ext cx="592137"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5269" name="TextBox 38"/>
          <p:cNvSpPr txBox="1">
            <a:spLocks noChangeArrowheads="1"/>
          </p:cNvSpPr>
          <p:nvPr/>
        </p:nvSpPr>
        <p:spPr bwMode="auto">
          <a:xfrm>
            <a:off x="2640013" y="1277938"/>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5270"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633538"/>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271" name="TextBox 40"/>
          <p:cNvSpPr txBox="1">
            <a:spLocks noChangeArrowheads="1"/>
          </p:cNvSpPr>
          <p:nvPr/>
        </p:nvSpPr>
        <p:spPr bwMode="auto">
          <a:xfrm>
            <a:off x="3187700" y="1808163"/>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5272" name="Rectangle 41"/>
          <p:cNvSpPr>
            <a:spLocks noChangeArrowheads="1"/>
          </p:cNvSpPr>
          <p:nvPr/>
        </p:nvSpPr>
        <p:spPr bwMode="auto">
          <a:xfrm>
            <a:off x="323850" y="1365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5273" name="Rectangle 42"/>
          <p:cNvSpPr>
            <a:spLocks noChangeArrowheads="1"/>
          </p:cNvSpPr>
          <p:nvPr/>
        </p:nvSpPr>
        <p:spPr bwMode="auto">
          <a:xfrm>
            <a:off x="323850" y="211137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5274" name="TextBox 43"/>
          <p:cNvSpPr txBox="1">
            <a:spLocks noChangeArrowheads="1"/>
          </p:cNvSpPr>
          <p:nvPr/>
        </p:nvSpPr>
        <p:spPr bwMode="auto">
          <a:xfrm>
            <a:off x="4646613" y="2935288"/>
            <a:ext cx="3803650" cy="116681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Router&gt; </a:t>
            </a:r>
            <a:r>
              <a:rPr lang="en-CA" sz="1100" b="1">
                <a:latin typeface="Courier New" charset="0"/>
                <a:cs typeface="Courier New" charset="0"/>
              </a:rPr>
              <a:t>en</a:t>
            </a:r>
          </a:p>
          <a:p>
            <a:pPr algn="l"/>
            <a:r>
              <a:rPr lang="en-CA" sz="1100">
                <a:latin typeface="Courier New" charset="0"/>
                <a:cs typeface="Courier New" charset="0"/>
              </a:rPr>
              <a:t>Router# </a:t>
            </a:r>
            <a:r>
              <a:rPr lang="en-CA" sz="1100" b="1">
                <a:latin typeface="Courier New" charset="0"/>
                <a:cs typeface="Courier New" charset="0"/>
              </a:rPr>
              <a:t>conf t</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Router(config)# </a:t>
            </a:r>
            <a:r>
              <a:rPr lang="en-CA" sz="1100" b="1">
                <a:latin typeface="Courier New" charset="0"/>
                <a:cs typeface="Courier New" charset="0"/>
              </a:rPr>
              <a:t>ho R1</a:t>
            </a:r>
          </a:p>
          <a:p>
            <a:pPr algn="l"/>
            <a:r>
              <a:rPr lang="en-CA" sz="1100">
                <a:latin typeface="Courier New" charset="0"/>
                <a:cs typeface="Courier New" charset="0"/>
              </a:rPr>
              <a:t>R2(config)#</a:t>
            </a:r>
          </a:p>
        </p:txBody>
      </p:sp>
      <p:cxnSp>
        <p:nvCxnSpPr>
          <p:cNvPr id="45" name="Straight Arrow Connector 44"/>
          <p:cNvCxnSpPr/>
          <p:nvPr/>
        </p:nvCxnSpPr>
        <p:spPr>
          <a:xfrm flipV="1">
            <a:off x="3346450" y="2125663"/>
            <a:ext cx="0" cy="8239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5276" name="TextBox 45"/>
          <p:cNvSpPr txBox="1">
            <a:spLocks noChangeArrowheads="1"/>
          </p:cNvSpPr>
          <p:nvPr/>
        </p:nvSpPr>
        <p:spPr bwMode="auto">
          <a:xfrm>
            <a:off x="4200525" y="3454400"/>
            <a:ext cx="5032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400"/>
              <a:t>OR</a:t>
            </a:r>
          </a:p>
        </p:txBody>
      </p:sp>
      <p:sp>
        <p:nvSpPr>
          <p:cNvPr id="95277" name="TextBox 132"/>
          <p:cNvSpPr txBox="1">
            <a:spLocks noChangeArrowheads="1"/>
          </p:cNvSpPr>
          <p:nvPr/>
        </p:nvSpPr>
        <p:spPr bwMode="auto">
          <a:xfrm>
            <a:off x="446088" y="4181475"/>
            <a:ext cx="3586162" cy="24193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R1(config)# </a:t>
            </a:r>
            <a:r>
              <a:rPr lang="en-CA" sz="1100" b="1">
                <a:latin typeface="Courier New" charset="0"/>
                <a:cs typeface="Courier New" charset="0"/>
              </a:rPr>
              <a:t>enable secret class</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line console 0</a:t>
            </a:r>
          </a:p>
          <a:p>
            <a:pPr algn="l"/>
            <a:r>
              <a:rPr lang="en-CA" sz="1100">
                <a:latin typeface="Courier New" charset="0"/>
                <a:cs typeface="Courier New" charset="0"/>
              </a:rPr>
              <a:t>R1(config-line)# </a:t>
            </a:r>
            <a:r>
              <a:rPr lang="en-CA" sz="1100" b="1">
                <a:latin typeface="Courier New" charset="0"/>
                <a:cs typeface="Courier New" charset="0"/>
              </a:rPr>
              <a:t>password cisco</a:t>
            </a:r>
          </a:p>
          <a:p>
            <a:pPr algn="l"/>
            <a:r>
              <a:rPr lang="en-CA" sz="1100">
                <a:latin typeface="Courier New" charset="0"/>
                <a:cs typeface="Courier New" charset="0"/>
              </a:rPr>
              <a:t>R1(config-line)# </a:t>
            </a:r>
            <a:r>
              <a:rPr lang="en-CA" sz="1100" b="1">
                <a:latin typeface="Courier New" charset="0"/>
                <a:cs typeface="Courier New" charset="0"/>
              </a:rPr>
              <a:t>login</a:t>
            </a:r>
          </a:p>
          <a:p>
            <a:pPr algn="l"/>
            <a:r>
              <a:rPr lang="en-CA" sz="1100">
                <a:latin typeface="Courier New" charset="0"/>
                <a:cs typeface="Courier New" charset="0"/>
              </a:rPr>
              <a:t>R1(config-line)# </a:t>
            </a:r>
            <a:r>
              <a:rPr lang="en-CA" sz="1100" b="1">
                <a:latin typeface="Courier New" charset="0"/>
                <a:cs typeface="Courier New" charset="0"/>
              </a:rPr>
              <a:t>exit</a:t>
            </a:r>
          </a:p>
          <a:p>
            <a:pPr algn="l"/>
            <a:r>
              <a:rPr lang="en-CA" sz="1100">
                <a:latin typeface="Courier New" charset="0"/>
                <a:cs typeface="Courier New" charset="0"/>
              </a:rPr>
              <a:t>R1(config)#</a:t>
            </a:r>
          </a:p>
          <a:p>
            <a:pPr algn="l"/>
            <a:r>
              <a:rPr lang="en-CA" sz="1100">
                <a:latin typeface="Courier New" charset="0"/>
                <a:cs typeface="Courier New" charset="0"/>
              </a:rPr>
              <a:t>R1(config)# </a:t>
            </a:r>
            <a:r>
              <a:rPr lang="en-CA" sz="1100" b="1">
                <a:latin typeface="Courier New" charset="0"/>
                <a:cs typeface="Courier New" charset="0"/>
              </a:rPr>
              <a:t>line vty 0 4</a:t>
            </a:r>
          </a:p>
          <a:p>
            <a:pPr algn="l"/>
            <a:r>
              <a:rPr lang="en-CA" sz="1100">
                <a:latin typeface="Courier New" charset="0"/>
                <a:cs typeface="Courier New" charset="0"/>
              </a:rPr>
              <a:t>R1(config-line)# </a:t>
            </a:r>
            <a:r>
              <a:rPr lang="en-CA" sz="1100" b="1">
                <a:latin typeface="Courier New" charset="0"/>
                <a:cs typeface="Courier New" charset="0"/>
              </a:rPr>
              <a:t>password cisco</a:t>
            </a:r>
          </a:p>
          <a:p>
            <a:pPr algn="l"/>
            <a:r>
              <a:rPr lang="en-CA" sz="1100">
                <a:latin typeface="Courier New" charset="0"/>
                <a:cs typeface="Courier New" charset="0"/>
              </a:rPr>
              <a:t>R1(config-line)# </a:t>
            </a:r>
            <a:r>
              <a:rPr lang="en-CA" sz="1100" b="1">
                <a:latin typeface="Courier New" charset="0"/>
                <a:cs typeface="Courier New" charset="0"/>
              </a:rPr>
              <a:t>login</a:t>
            </a:r>
          </a:p>
          <a:p>
            <a:pPr algn="l"/>
            <a:r>
              <a:rPr lang="en-CA" sz="1100">
                <a:latin typeface="Courier New" charset="0"/>
                <a:cs typeface="Courier New" charset="0"/>
              </a:rPr>
              <a:t>R1(config-line)# </a:t>
            </a:r>
            <a:r>
              <a:rPr lang="en-CA" sz="1100" b="1">
                <a:latin typeface="Courier New" charset="0"/>
                <a:cs typeface="Courier New" charset="0"/>
              </a:rPr>
              <a:t>exit</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service password-encryption</a:t>
            </a:r>
          </a:p>
          <a:p>
            <a:pPr algn="l"/>
            <a:r>
              <a:rPr lang="en-CA" sz="1100">
                <a:latin typeface="Courier New" charset="0"/>
                <a:cs typeface="Courier New" charset="0"/>
              </a:rPr>
              <a:t>R1(config)#</a:t>
            </a:r>
            <a:r>
              <a:rPr lang="en-CA" sz="1100" b="1">
                <a:latin typeface="Courier New" charset="0"/>
                <a:cs typeface="Courier New" charset="0"/>
              </a:rPr>
              <a:t> </a:t>
            </a:r>
          </a:p>
        </p:txBody>
      </p:sp>
      <p:sp>
        <p:nvSpPr>
          <p:cNvPr id="95278" name="TextBox 133"/>
          <p:cNvSpPr txBox="1">
            <a:spLocks noChangeArrowheads="1"/>
          </p:cNvSpPr>
          <p:nvPr/>
        </p:nvSpPr>
        <p:spPr bwMode="auto">
          <a:xfrm>
            <a:off x="4230688" y="4181475"/>
            <a:ext cx="4754562" cy="1584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R1(config)# </a:t>
            </a:r>
            <a:r>
              <a:rPr lang="en-CA" sz="1100" b="1">
                <a:latin typeface="Courier New" charset="0"/>
                <a:cs typeface="Courier New" charset="0"/>
              </a:rPr>
              <a:t>banner motd #</a:t>
            </a:r>
          </a:p>
          <a:p>
            <a:pPr algn="l"/>
            <a:r>
              <a:rPr lang="en-CA" sz="1100">
                <a:latin typeface="Courier New" charset="0"/>
                <a:cs typeface="Courier New" charset="0"/>
              </a:rPr>
              <a:t>Enter TEXT message.  End with the character '#'.</a:t>
            </a:r>
          </a:p>
          <a:p>
            <a:pPr algn="l"/>
            <a:r>
              <a:rPr lang="en-CA" sz="1100">
                <a:latin typeface="Courier New" charset="0"/>
                <a:cs typeface="Courier New" charset="0"/>
              </a:rPr>
              <a:t>    ***********************************************</a:t>
            </a:r>
          </a:p>
          <a:p>
            <a:pPr algn="l"/>
            <a:r>
              <a:rPr lang="en-CA" sz="1100">
                <a:latin typeface="Courier New" charset="0"/>
                <a:cs typeface="Courier New" charset="0"/>
              </a:rPr>
              <a:t>      WARNING: Unauthorized access is prohibited!</a:t>
            </a:r>
          </a:p>
          <a:p>
            <a:pPr algn="l"/>
            <a:r>
              <a:rPr lang="en-CA" sz="1100">
                <a:latin typeface="Courier New" charset="0"/>
                <a:cs typeface="Courier New" charset="0"/>
              </a:rPr>
              <a:t>    ***********************************************</a:t>
            </a:r>
          </a:p>
          <a:p>
            <a:pPr algn="l"/>
            <a:r>
              <a:rPr lang="en-CA" sz="1100">
                <a:latin typeface="Courier New" charset="0"/>
                <a:cs typeface="Courier New" charset="0"/>
              </a:rPr>
              <a:t>#</a:t>
            </a:r>
          </a:p>
          <a:p>
            <a:pPr algn="l"/>
            <a:endParaRPr lang="en-CA" sz="1100">
              <a:latin typeface="Courier New" charset="0"/>
              <a:cs typeface="Courier New" charset="0"/>
            </a:endParaRPr>
          </a:p>
          <a:p>
            <a:pPr algn="l"/>
            <a:r>
              <a:rPr lang="en-CA" sz="1100">
                <a:latin typeface="Courier New" charset="0"/>
                <a:cs typeface="Courier New" charset="0"/>
              </a:rPr>
              <a:t>R1(config)#</a:t>
            </a:r>
            <a:endParaRPr lang="en-CA" sz="1100" b="1">
              <a:latin typeface="Courier New" charset="0"/>
              <a:cs typeface="Courier New" charset="0"/>
            </a:endParaRPr>
          </a:p>
        </p:txBody>
      </p:sp>
      <p:sp>
        <p:nvSpPr>
          <p:cNvPr id="95279" name="TextBox 134"/>
          <p:cNvSpPr txBox="1">
            <a:spLocks noChangeArrowheads="1"/>
          </p:cNvSpPr>
          <p:nvPr/>
        </p:nvSpPr>
        <p:spPr bwMode="auto">
          <a:xfrm>
            <a:off x="4213225" y="5816600"/>
            <a:ext cx="4770438" cy="8223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copy running-config startup-config </a:t>
            </a:r>
          </a:p>
          <a:p>
            <a:pPr algn="l"/>
            <a:r>
              <a:rPr lang="en-CA" sz="1100">
                <a:latin typeface="Courier New" charset="0"/>
                <a:cs typeface="Courier New" charset="0"/>
              </a:rPr>
              <a:t>Destination filename [startup-config]? </a:t>
            </a:r>
          </a:p>
          <a:p>
            <a:pPr algn="l"/>
            <a:r>
              <a:rPr lang="en-CA" sz="1100">
                <a:latin typeface="Courier New" charset="0"/>
                <a:cs typeface="Courier New" charset="0"/>
              </a:rPr>
              <a:t>Building configuration...</a:t>
            </a:r>
          </a:p>
          <a:p>
            <a:pPr algn="l"/>
            <a:r>
              <a:rPr lang="en-CA" sz="1100">
                <a:latin typeface="Courier New" charset="0"/>
                <a:cs typeface="Courier New" charset="0"/>
              </a:rPr>
              <a:t>[OK]</a:t>
            </a:r>
          </a:p>
          <a:p>
            <a:pPr algn="l"/>
            <a:r>
              <a:rPr lang="en-CA" sz="1100">
                <a:latin typeface="Courier New" charset="0"/>
                <a:cs typeface="Courier New" charset="0"/>
              </a:rPr>
              <a:t>R1#</a:t>
            </a:r>
            <a:endParaRPr lang="en-CA" sz="1100" b="1">
              <a:latin typeface="Courier New" charset="0"/>
              <a:cs typeface="Courier New"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193675" y="50057"/>
            <a:ext cx="8772525" cy="838200"/>
          </a:xfrm>
        </p:spPr>
        <p:txBody>
          <a:bodyPr/>
          <a:lstStyle/>
          <a:p>
            <a:pPr algn="ctr" eaLnBrk="1" hangingPunct="1">
              <a:defRPr/>
            </a:pPr>
            <a:r>
              <a:rPr lang="en-US" b="0" dirty="0" smtClean="0">
                <a:solidFill>
                  <a:srgbClr val="660066"/>
                </a:solidFill>
              </a:rPr>
              <a:t>Communication from Host to Host</a:t>
            </a:r>
          </a:p>
        </p:txBody>
      </p:sp>
      <p:pic>
        <p:nvPicPr>
          <p:cNvPr id="10243" name="Picture 10" descr="net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3152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027" name="Text Box 11"/>
          <p:cNvSpPr txBox="1">
            <a:spLocks noChangeArrowheads="1"/>
          </p:cNvSpPr>
          <p:nvPr/>
        </p:nvSpPr>
        <p:spPr bwMode="auto">
          <a:xfrm>
            <a:off x="3886200" y="1143000"/>
            <a:ext cx="3352800" cy="457200"/>
          </a:xfrm>
          <a:prstGeom prst="rect">
            <a:avLst/>
          </a:prstGeom>
          <a:noFill/>
          <a:ln w="57150" algn="ctr">
            <a:noFill/>
            <a:miter lim="800000"/>
            <a:headEnd/>
            <a:tailEnd/>
          </a:ln>
          <a:effectLst/>
        </p:spPr>
        <p:txBody>
          <a:bodyPr>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defRPr/>
            </a:pPr>
            <a:r>
              <a:rPr lang="en-US" smtClean="0">
                <a:solidFill>
                  <a:schemeClr val="tx1"/>
                </a:solidFill>
                <a:effectLst>
                  <a:outerShdw blurRad="38100" dist="38100" dir="2700000" algn="tl">
                    <a:srgbClr val="FFFFFF"/>
                  </a:outerShdw>
                </a:effectLst>
              </a:rPr>
              <a:t>As we communicate…</a:t>
            </a:r>
          </a:p>
        </p:txBody>
      </p:sp>
      <p:grpSp>
        <p:nvGrpSpPr>
          <p:cNvPr id="2" name="Group 19"/>
          <p:cNvGrpSpPr>
            <a:grpSpLocks/>
          </p:cNvGrpSpPr>
          <p:nvPr/>
        </p:nvGrpSpPr>
        <p:grpSpPr bwMode="auto">
          <a:xfrm>
            <a:off x="3733800" y="1600200"/>
            <a:ext cx="5181600" cy="1143000"/>
            <a:chOff x="2352" y="1008"/>
            <a:chExt cx="3264" cy="720"/>
          </a:xfrm>
        </p:grpSpPr>
        <p:sp>
          <p:nvSpPr>
            <p:cNvPr id="214028" name="Text Box 12"/>
            <p:cNvSpPr txBox="1">
              <a:spLocks noChangeArrowheads="1"/>
            </p:cNvSpPr>
            <p:nvPr/>
          </p:nvSpPr>
          <p:spPr bwMode="auto">
            <a:xfrm>
              <a:off x="2693" y="1008"/>
              <a:ext cx="2923" cy="554"/>
            </a:xfrm>
            <a:prstGeom prst="rect">
              <a:avLst/>
            </a:prstGeom>
            <a:solidFill>
              <a:srgbClr val="800000"/>
            </a:solidFill>
            <a:ln w="57150" algn="ctr">
              <a:solidFill>
                <a:srgbClr val="FF0000"/>
              </a:solidFill>
              <a:miter lim="800000"/>
              <a:headEnd/>
              <a:tailEnd/>
            </a:ln>
            <a:effectLst/>
          </p:spPr>
          <p:txBody>
            <a:bodyPr>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defRPr/>
              </a:pPr>
              <a:r>
                <a:rPr lang="en-US" smtClean="0">
                  <a:effectLst>
                    <a:outerShdw blurRad="38100" dist="38100" dir="2700000" algn="tl">
                      <a:srgbClr val="000000"/>
                    </a:outerShdw>
                  </a:effectLst>
                </a:rPr>
                <a:t>Devices use the Transport Layer to connect sessions…</a:t>
              </a:r>
            </a:p>
          </p:txBody>
        </p:sp>
        <p:sp>
          <p:nvSpPr>
            <p:cNvPr id="10253" name="Line 13"/>
            <p:cNvSpPr>
              <a:spLocks noChangeShapeType="1"/>
            </p:cNvSpPr>
            <p:nvPr/>
          </p:nvSpPr>
          <p:spPr bwMode="auto">
            <a:xfrm flipH="1">
              <a:off x="2352" y="1392"/>
              <a:ext cx="341" cy="336"/>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3" name="Group 20"/>
          <p:cNvGrpSpPr>
            <a:grpSpLocks/>
          </p:cNvGrpSpPr>
          <p:nvPr/>
        </p:nvGrpSpPr>
        <p:grpSpPr bwMode="auto">
          <a:xfrm>
            <a:off x="3886200" y="2743200"/>
            <a:ext cx="5021263" cy="879475"/>
            <a:chOff x="2448" y="1728"/>
            <a:chExt cx="3163" cy="554"/>
          </a:xfrm>
        </p:grpSpPr>
        <p:sp>
          <p:nvSpPr>
            <p:cNvPr id="214031" name="Text Box 15"/>
            <p:cNvSpPr txBox="1">
              <a:spLocks noChangeArrowheads="1"/>
            </p:cNvSpPr>
            <p:nvPr/>
          </p:nvSpPr>
          <p:spPr bwMode="auto">
            <a:xfrm>
              <a:off x="2688" y="1728"/>
              <a:ext cx="2923" cy="554"/>
            </a:xfrm>
            <a:prstGeom prst="rect">
              <a:avLst/>
            </a:prstGeom>
            <a:solidFill>
              <a:srgbClr val="000080"/>
            </a:solidFill>
            <a:ln w="57150" algn="ctr">
              <a:solidFill>
                <a:srgbClr val="99CCFF"/>
              </a:solidFill>
              <a:miter lim="800000"/>
              <a:headEnd/>
              <a:tailEnd/>
            </a:ln>
            <a:effectLst/>
          </p:spPr>
          <p:txBody>
            <a:bodyPr>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defRPr/>
              </a:pPr>
              <a:r>
                <a:rPr lang="en-US" smtClean="0">
                  <a:effectLst>
                    <a:outerShdw blurRad="38100" dist="38100" dir="2700000" algn="tl">
                      <a:srgbClr val="000000"/>
                    </a:outerShdw>
                  </a:effectLst>
                </a:rPr>
                <a:t>The network layer enables devices to reach each other…</a:t>
              </a:r>
            </a:p>
          </p:txBody>
        </p:sp>
        <p:sp>
          <p:nvSpPr>
            <p:cNvPr id="10251" name="Line 16"/>
            <p:cNvSpPr>
              <a:spLocks noChangeShapeType="1"/>
            </p:cNvSpPr>
            <p:nvPr/>
          </p:nvSpPr>
          <p:spPr bwMode="auto">
            <a:xfrm flipH="1" flipV="1">
              <a:off x="2448" y="1968"/>
              <a:ext cx="336" cy="0"/>
            </a:xfrm>
            <a:prstGeom prst="line">
              <a:avLst/>
            </a:prstGeom>
            <a:noFill/>
            <a:ln w="57150">
              <a:solidFill>
                <a:srgbClr val="000099"/>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4" name="Group 21"/>
          <p:cNvGrpSpPr>
            <a:grpSpLocks/>
          </p:cNvGrpSpPr>
          <p:nvPr/>
        </p:nvGrpSpPr>
        <p:grpSpPr bwMode="auto">
          <a:xfrm>
            <a:off x="5791200" y="4038600"/>
            <a:ext cx="2971800" cy="879475"/>
            <a:chOff x="3648" y="2544"/>
            <a:chExt cx="1872" cy="554"/>
          </a:xfrm>
        </p:grpSpPr>
        <p:sp>
          <p:nvSpPr>
            <p:cNvPr id="214033" name="Text Box 17"/>
            <p:cNvSpPr txBox="1">
              <a:spLocks noChangeArrowheads="1"/>
            </p:cNvSpPr>
            <p:nvPr/>
          </p:nvSpPr>
          <p:spPr bwMode="auto">
            <a:xfrm>
              <a:off x="4032" y="2544"/>
              <a:ext cx="1488" cy="554"/>
            </a:xfrm>
            <a:prstGeom prst="rect">
              <a:avLst/>
            </a:prstGeom>
            <a:solidFill>
              <a:srgbClr val="003300"/>
            </a:solidFill>
            <a:ln w="57150" algn="ctr">
              <a:solidFill>
                <a:srgbClr val="CCFFCC"/>
              </a:solidFill>
              <a:miter lim="800000"/>
              <a:headEnd/>
              <a:tailEnd/>
            </a:ln>
            <a:effectLst/>
          </p:spPr>
          <p:txBody>
            <a:bodyPr>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defRPr/>
              </a:pPr>
              <a:r>
                <a:rPr lang="en-US" smtClean="0">
                  <a:effectLst>
                    <a:outerShdw blurRad="38100" dist="38100" dir="2700000" algn="tl">
                      <a:srgbClr val="000000"/>
                    </a:outerShdw>
                  </a:effectLst>
                </a:rPr>
                <a:t>Routers find the best path…</a:t>
              </a:r>
            </a:p>
          </p:txBody>
        </p:sp>
        <p:sp>
          <p:nvSpPr>
            <p:cNvPr id="10249" name="Line 18"/>
            <p:cNvSpPr>
              <a:spLocks noChangeShapeType="1"/>
            </p:cNvSpPr>
            <p:nvPr/>
          </p:nvSpPr>
          <p:spPr bwMode="auto">
            <a:xfrm flipH="1">
              <a:off x="3648" y="2736"/>
              <a:ext cx="480" cy="48"/>
            </a:xfrm>
            <a:prstGeom prst="line">
              <a:avLst/>
            </a:prstGeom>
            <a:noFill/>
            <a:ln w="57150">
              <a:solidFill>
                <a:srgbClr val="00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grpSp>
    </p:spTree>
    <p:extLst>
      <p:ext uri="{BB962C8B-B14F-4D97-AF65-F5344CB8AC3E}">
        <p14:creationId xmlns:p14="http://schemas.microsoft.com/office/powerpoint/2010/main" val="1052164322"/>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Interfaces</a:t>
            </a:r>
            <a:br>
              <a:rPr lang="en-US" sz="1800">
                <a:latin typeface="Arial" charset="0"/>
              </a:rPr>
            </a:br>
            <a:r>
              <a:rPr lang="en-US">
                <a:latin typeface="Arial" charset="0"/>
              </a:rPr>
              <a:t>Configure LAN Interfaces</a:t>
            </a:r>
          </a:p>
        </p:txBody>
      </p:sp>
      <p:cxnSp>
        <p:nvCxnSpPr>
          <p:cNvPr id="4" name="Straight Connector 3"/>
          <p:cNvCxnSpPr/>
          <p:nvPr/>
        </p:nvCxnSpPr>
        <p:spPr bwMode="auto">
          <a:xfrm flipH="1">
            <a:off x="5384800" y="177958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97296" idx="3"/>
            <a:endCxn id="97311" idx="1"/>
          </p:cNvCxnSpPr>
          <p:nvPr/>
        </p:nvCxnSpPr>
        <p:spPr bwMode="auto">
          <a:xfrm>
            <a:off x="7283450" y="2495550"/>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a:stCxn id="97293" idx="3"/>
            <a:endCxn id="97309" idx="3"/>
          </p:cNvCxnSpPr>
          <p:nvPr/>
        </p:nvCxnSpPr>
        <p:spPr bwMode="auto">
          <a:xfrm flipV="1">
            <a:off x="7280275" y="1762125"/>
            <a:ext cx="896938" cy="174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285" name="Freeform 9"/>
          <p:cNvSpPr>
            <a:spLocks/>
          </p:cNvSpPr>
          <p:nvPr/>
        </p:nvSpPr>
        <p:spPr bwMode="auto">
          <a:xfrm>
            <a:off x="3619500" y="1958975"/>
            <a:ext cx="1595438" cy="173038"/>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8" name="Straight Connector 7"/>
          <p:cNvCxnSpPr>
            <a:stCxn id="97290" idx="1"/>
            <a:endCxn id="97318" idx="0"/>
          </p:cNvCxnSpPr>
          <p:nvPr/>
        </p:nvCxnSpPr>
        <p:spPr bwMode="auto">
          <a:xfrm flipV="1">
            <a:off x="1630363" y="2019300"/>
            <a:ext cx="1747837" cy="4810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97288" idx="0"/>
            <a:endCxn id="97318" idx="0"/>
          </p:cNvCxnSpPr>
          <p:nvPr/>
        </p:nvCxnSpPr>
        <p:spPr bwMode="auto">
          <a:xfrm>
            <a:off x="1998663" y="1600200"/>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728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6002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9" name="TextBox 10"/>
          <p:cNvSpPr txBox="1">
            <a:spLocks noChangeArrowheads="1"/>
          </p:cNvSpPr>
          <p:nvPr/>
        </p:nvSpPr>
        <p:spPr bwMode="auto">
          <a:xfrm>
            <a:off x="1427163" y="1303338"/>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7290"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34315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a:stCxn id="97296" idx="1"/>
            <a:endCxn id="97295" idx="0"/>
          </p:cNvCxnSpPr>
          <p:nvPr/>
        </p:nvCxnSpPr>
        <p:spPr bwMode="auto">
          <a:xfrm flipH="1" flipV="1">
            <a:off x="5519738" y="2019300"/>
            <a:ext cx="1028700" cy="4762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a:stCxn id="97293" idx="1"/>
          </p:cNvCxnSpPr>
          <p:nvPr/>
        </p:nvCxnSpPr>
        <p:spPr bwMode="auto">
          <a:xfrm flipH="1">
            <a:off x="5384800" y="1779588"/>
            <a:ext cx="1160463" cy="36671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7293"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62242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4"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846263"/>
            <a:ext cx="6937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5" name="TextBox 16"/>
          <p:cNvSpPr txBox="1">
            <a:spLocks noChangeArrowheads="1"/>
          </p:cNvSpPr>
          <p:nvPr/>
        </p:nvSpPr>
        <p:spPr bwMode="auto">
          <a:xfrm>
            <a:off x="5329238" y="2019300"/>
            <a:ext cx="381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7296"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33838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7" name="TextBox 18"/>
          <p:cNvSpPr txBox="1">
            <a:spLocks noChangeArrowheads="1"/>
          </p:cNvSpPr>
          <p:nvPr/>
        </p:nvSpPr>
        <p:spPr bwMode="auto">
          <a:xfrm>
            <a:off x="1335088" y="2641600"/>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7298" name="TextBox 19"/>
          <p:cNvSpPr txBox="1">
            <a:spLocks noChangeArrowheads="1"/>
          </p:cNvSpPr>
          <p:nvPr/>
        </p:nvSpPr>
        <p:spPr bwMode="auto">
          <a:xfrm>
            <a:off x="6424613" y="1328738"/>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7299" name="TextBox 20"/>
          <p:cNvSpPr txBox="1">
            <a:spLocks noChangeArrowheads="1"/>
          </p:cNvSpPr>
          <p:nvPr/>
        </p:nvSpPr>
        <p:spPr bwMode="auto">
          <a:xfrm>
            <a:off x="6434138" y="2625725"/>
            <a:ext cx="9525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7300" name="TextBox 21"/>
          <p:cNvSpPr txBox="1">
            <a:spLocks noChangeArrowheads="1"/>
          </p:cNvSpPr>
          <p:nvPr/>
        </p:nvSpPr>
        <p:spPr bwMode="auto">
          <a:xfrm>
            <a:off x="3690938" y="1560513"/>
            <a:ext cx="159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7301" name="TextBox 22"/>
          <p:cNvSpPr txBox="1">
            <a:spLocks noChangeArrowheads="1"/>
          </p:cNvSpPr>
          <p:nvPr/>
        </p:nvSpPr>
        <p:spPr bwMode="auto">
          <a:xfrm>
            <a:off x="4754563" y="1889125"/>
            <a:ext cx="4587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7302" name="Rectangle 23"/>
          <p:cNvSpPr>
            <a:spLocks noChangeArrowheads="1"/>
          </p:cNvSpPr>
          <p:nvPr/>
        </p:nvSpPr>
        <p:spPr bwMode="auto">
          <a:xfrm>
            <a:off x="1095375" y="1477963"/>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53511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a:stCxn id="97288" idx="1"/>
            <a:endCxn id="97303" idx="3"/>
          </p:cNvCxnSpPr>
          <p:nvPr/>
        </p:nvCxnSpPr>
        <p:spPr bwMode="auto">
          <a:xfrm flipH="1">
            <a:off x="1196975" y="1757363"/>
            <a:ext cx="433388" cy="158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305" name="Rectangle 26"/>
          <p:cNvSpPr>
            <a:spLocks noChangeArrowheads="1"/>
          </p:cNvSpPr>
          <p:nvPr/>
        </p:nvSpPr>
        <p:spPr bwMode="auto">
          <a:xfrm>
            <a:off x="1095375" y="222250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6"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279650"/>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Connector 28"/>
          <p:cNvCxnSpPr>
            <a:stCxn id="97290" idx="1"/>
            <a:endCxn id="97306" idx="3"/>
          </p:cNvCxnSpPr>
          <p:nvPr/>
        </p:nvCxnSpPr>
        <p:spPr bwMode="auto">
          <a:xfrm flipH="1">
            <a:off x="1196975" y="2500313"/>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7308" name="Rectangle 29"/>
          <p:cNvSpPr>
            <a:spLocks noChangeArrowheads="1"/>
          </p:cNvSpPr>
          <p:nvPr/>
        </p:nvSpPr>
        <p:spPr bwMode="auto">
          <a:xfrm>
            <a:off x="7394575" y="1487488"/>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0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538288"/>
            <a:ext cx="498475"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0" name="Rectangle 31"/>
          <p:cNvSpPr>
            <a:spLocks noChangeArrowheads="1"/>
          </p:cNvSpPr>
          <p:nvPr/>
        </p:nvSpPr>
        <p:spPr bwMode="auto">
          <a:xfrm>
            <a:off x="7408863" y="222567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731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282825"/>
            <a:ext cx="4984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2" name="TextBox 33"/>
          <p:cNvSpPr txBox="1">
            <a:spLocks noChangeArrowheads="1"/>
          </p:cNvSpPr>
          <p:nvPr/>
        </p:nvSpPr>
        <p:spPr bwMode="auto">
          <a:xfrm>
            <a:off x="5754688" y="1693863"/>
            <a:ext cx="3016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7313" name="TextBox 34"/>
          <p:cNvSpPr txBox="1">
            <a:spLocks noChangeArrowheads="1"/>
          </p:cNvSpPr>
          <p:nvPr/>
        </p:nvSpPr>
        <p:spPr bwMode="auto">
          <a:xfrm>
            <a:off x="5761038" y="2209800"/>
            <a:ext cx="3032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7314" name="TextBox 35"/>
          <p:cNvSpPr txBox="1">
            <a:spLocks noChangeArrowheads="1"/>
          </p:cNvSpPr>
          <p:nvPr/>
        </p:nvSpPr>
        <p:spPr bwMode="auto">
          <a:xfrm>
            <a:off x="2627313" y="2152650"/>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7315" name="TextBox 36"/>
          <p:cNvSpPr txBox="1">
            <a:spLocks noChangeArrowheads="1"/>
          </p:cNvSpPr>
          <p:nvPr/>
        </p:nvSpPr>
        <p:spPr bwMode="auto">
          <a:xfrm>
            <a:off x="3665538" y="1922463"/>
            <a:ext cx="592137"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7316" name="TextBox 37"/>
          <p:cNvSpPr txBox="1">
            <a:spLocks noChangeArrowheads="1"/>
          </p:cNvSpPr>
          <p:nvPr/>
        </p:nvSpPr>
        <p:spPr bwMode="auto">
          <a:xfrm>
            <a:off x="2640013" y="1490663"/>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7317"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846263"/>
            <a:ext cx="6937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318" name="TextBox 39"/>
          <p:cNvSpPr txBox="1">
            <a:spLocks noChangeArrowheads="1"/>
          </p:cNvSpPr>
          <p:nvPr/>
        </p:nvSpPr>
        <p:spPr bwMode="auto">
          <a:xfrm>
            <a:off x="3187700" y="2019300"/>
            <a:ext cx="381000"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7319" name="Rectangle 40"/>
          <p:cNvSpPr>
            <a:spLocks noChangeArrowheads="1"/>
          </p:cNvSpPr>
          <p:nvPr/>
        </p:nvSpPr>
        <p:spPr bwMode="auto">
          <a:xfrm>
            <a:off x="323850" y="1577975"/>
            <a:ext cx="46037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7320" name="Rectangle 41"/>
          <p:cNvSpPr>
            <a:spLocks noChangeArrowheads="1"/>
          </p:cNvSpPr>
          <p:nvPr/>
        </p:nvSpPr>
        <p:spPr bwMode="auto">
          <a:xfrm>
            <a:off x="323850" y="232410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7321" name="TextBox 42"/>
          <p:cNvSpPr txBox="1">
            <a:spLocks noChangeArrowheads="1"/>
          </p:cNvSpPr>
          <p:nvPr/>
        </p:nvSpPr>
        <p:spPr bwMode="auto">
          <a:xfrm>
            <a:off x="863600" y="3160713"/>
            <a:ext cx="6229350" cy="3382962"/>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conf t</a:t>
            </a:r>
          </a:p>
          <a:p>
            <a:pPr algn="l"/>
            <a:r>
              <a:rPr lang="en-CA" sz="1100">
                <a:latin typeface="Courier New" charset="0"/>
                <a:cs typeface="Courier New" charset="0"/>
              </a:rPr>
              <a:t>Enter configuration commands, one per line.  End with CNTL/Z.</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interface gigabitethernet 0/0</a:t>
            </a:r>
          </a:p>
          <a:p>
            <a:pPr algn="l"/>
            <a:r>
              <a:rPr lang="en-CA" sz="1100">
                <a:latin typeface="Courier New" charset="0"/>
                <a:cs typeface="Courier New" charset="0"/>
              </a:rPr>
              <a:t>R1(config-if)# </a:t>
            </a:r>
            <a:r>
              <a:rPr lang="en-CA" sz="1100" b="1">
                <a:latin typeface="Courier New" charset="0"/>
                <a:cs typeface="Courier New" charset="0"/>
              </a:rPr>
              <a:t>ip address 192.168.10.1 255.255.255.0</a:t>
            </a:r>
          </a:p>
          <a:p>
            <a:pPr algn="l"/>
            <a:r>
              <a:rPr lang="en-CA" sz="1100">
                <a:latin typeface="Courier New" charset="0"/>
                <a:cs typeface="Courier New" charset="0"/>
              </a:rPr>
              <a:t>R1(config-if)# description Link to LAN-10</a:t>
            </a:r>
          </a:p>
          <a:p>
            <a:pPr algn="l"/>
            <a:r>
              <a:rPr lang="en-CA" sz="1100">
                <a:latin typeface="Courier New" charset="0"/>
                <a:cs typeface="Courier New" charset="0"/>
              </a:rPr>
              <a:t>R1(config-if)# </a:t>
            </a:r>
            <a:r>
              <a:rPr lang="en-CA" sz="1100" b="1">
                <a:latin typeface="Courier New" charset="0"/>
                <a:cs typeface="Courier New" charset="0"/>
              </a:rPr>
              <a:t>no shutdown</a:t>
            </a:r>
          </a:p>
          <a:p>
            <a:pPr algn="l"/>
            <a:r>
              <a:rPr lang="en-CA" sz="1100">
                <a:latin typeface="Courier New" charset="0"/>
                <a:cs typeface="Courier New" charset="0"/>
              </a:rPr>
              <a:t>%LINK-5-CHANGED: Interface GigabitEthernet0/0, changed state to up</a:t>
            </a:r>
          </a:p>
          <a:p>
            <a:pPr algn="l"/>
            <a:r>
              <a:rPr lang="en-CA" sz="1100">
                <a:latin typeface="Courier New" charset="0"/>
                <a:cs typeface="Courier New" charset="0"/>
              </a:rPr>
              <a:t>%LINEPROTO-5-UPDOWN: Line protocol on Interface GigabitEthernet0/0, changed state to up</a:t>
            </a:r>
          </a:p>
          <a:p>
            <a:pPr algn="l"/>
            <a:r>
              <a:rPr lang="en-CA" sz="1100">
                <a:latin typeface="Courier New" charset="0"/>
                <a:cs typeface="Courier New" charset="0"/>
              </a:rPr>
              <a:t>R1(config-if)# </a:t>
            </a:r>
            <a:r>
              <a:rPr lang="en-CA" sz="1100" b="1">
                <a:latin typeface="Courier New" charset="0"/>
                <a:cs typeface="Courier New" charset="0"/>
              </a:rPr>
              <a:t>exit</a:t>
            </a:r>
          </a:p>
          <a:p>
            <a:pPr algn="l"/>
            <a:r>
              <a:rPr lang="en-CA" sz="1100">
                <a:latin typeface="Courier New" charset="0"/>
                <a:cs typeface="Courier New" charset="0"/>
              </a:rPr>
              <a:t>R1(config)# </a:t>
            </a:r>
          </a:p>
          <a:p>
            <a:pPr algn="l"/>
            <a:r>
              <a:rPr lang="en-CA" sz="1100">
                <a:latin typeface="Courier New" charset="0"/>
                <a:cs typeface="Courier New" charset="0"/>
              </a:rPr>
              <a:t>R1(config)# </a:t>
            </a:r>
            <a:r>
              <a:rPr lang="en-CA" sz="1100" b="1">
                <a:latin typeface="Courier New" charset="0"/>
                <a:cs typeface="Courier New" charset="0"/>
              </a:rPr>
              <a:t>int g0/1</a:t>
            </a:r>
          </a:p>
          <a:p>
            <a:pPr algn="l"/>
            <a:r>
              <a:rPr lang="en-CA" sz="1100">
                <a:latin typeface="Courier New" charset="0"/>
                <a:cs typeface="Courier New" charset="0"/>
              </a:rPr>
              <a:t>R1(config-if)# </a:t>
            </a:r>
            <a:r>
              <a:rPr lang="en-CA" sz="1100" b="1">
                <a:latin typeface="Courier New" charset="0"/>
                <a:cs typeface="Courier New" charset="0"/>
              </a:rPr>
              <a:t>ip add 192.168.11.1 255.255.255.0</a:t>
            </a:r>
          </a:p>
          <a:p>
            <a:pPr algn="l"/>
            <a:r>
              <a:rPr lang="en-CA" sz="1100">
                <a:latin typeface="Courier New" charset="0"/>
                <a:cs typeface="Courier New" charset="0"/>
              </a:rPr>
              <a:t>R1(config-if)# des Link to LAN-11</a:t>
            </a:r>
          </a:p>
          <a:p>
            <a:pPr algn="l"/>
            <a:r>
              <a:rPr lang="en-CA" sz="1100">
                <a:latin typeface="Courier New" charset="0"/>
                <a:cs typeface="Courier New" charset="0"/>
              </a:rPr>
              <a:t>R1(config-if)# </a:t>
            </a:r>
            <a:r>
              <a:rPr lang="en-CA" sz="1100" b="1">
                <a:latin typeface="Courier New" charset="0"/>
                <a:cs typeface="Courier New" charset="0"/>
              </a:rPr>
              <a:t>no shut</a:t>
            </a:r>
          </a:p>
          <a:p>
            <a:pPr algn="l"/>
            <a:r>
              <a:rPr lang="en-CA" sz="1100">
                <a:latin typeface="Courier New" charset="0"/>
                <a:cs typeface="Courier New" charset="0"/>
              </a:rPr>
              <a:t>%LINK-5-CHANGED: Interface GigabitEthernet0/1, changed state to up</a:t>
            </a:r>
          </a:p>
          <a:p>
            <a:pPr algn="l"/>
            <a:r>
              <a:rPr lang="en-CA" sz="1100">
                <a:latin typeface="Courier New" charset="0"/>
                <a:cs typeface="Courier New" charset="0"/>
              </a:rPr>
              <a:t>%LINEPROTO-5-UPDOWN: Line protocol on Interface GigabitEthernet0/1, changed state to up</a:t>
            </a:r>
          </a:p>
          <a:p>
            <a:pPr algn="l"/>
            <a:r>
              <a:rPr lang="en-CA" sz="1100">
                <a:latin typeface="Courier New" charset="0"/>
                <a:cs typeface="Courier New" charset="0"/>
              </a:rPr>
              <a:t>R1(config-if)# </a:t>
            </a:r>
            <a:r>
              <a:rPr lang="en-CA" sz="1100" b="1">
                <a:latin typeface="Courier New" charset="0"/>
                <a:cs typeface="Courier New" charset="0"/>
              </a:rPr>
              <a:t>exit</a:t>
            </a:r>
          </a:p>
          <a:p>
            <a:pPr algn="l"/>
            <a:r>
              <a:rPr lang="en-CA" sz="1100">
                <a:latin typeface="Courier New" charset="0"/>
                <a:cs typeface="Courier New" charset="0"/>
              </a:rPr>
              <a:t>R1(config)#</a:t>
            </a:r>
            <a:endParaRPr lang="en-CA" sz="1100" b="1">
              <a:latin typeface="Courier New" charset="0"/>
              <a:cs typeface="Courier New" charset="0"/>
            </a:endParaRPr>
          </a:p>
        </p:txBody>
      </p:sp>
      <p:cxnSp>
        <p:nvCxnSpPr>
          <p:cNvPr id="44" name="Straight Arrow Connector 43"/>
          <p:cNvCxnSpPr/>
          <p:nvPr/>
        </p:nvCxnSpPr>
        <p:spPr>
          <a:xfrm flipV="1">
            <a:off x="3346450" y="2338388"/>
            <a:ext cx="0" cy="822325"/>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Configure Interfaces</a:t>
            </a:r>
            <a:br>
              <a:rPr lang="en-US" sz="1800">
                <a:latin typeface="Arial" charset="0"/>
              </a:rPr>
            </a:br>
            <a:r>
              <a:rPr lang="en-US">
                <a:latin typeface="Arial" charset="0"/>
              </a:rPr>
              <a:t>Verify Interface Configuration</a:t>
            </a:r>
          </a:p>
        </p:txBody>
      </p:sp>
      <p:cxnSp>
        <p:nvCxnSpPr>
          <p:cNvPr id="4" name="Straight Connector 3"/>
          <p:cNvCxnSpPr/>
          <p:nvPr/>
        </p:nvCxnSpPr>
        <p:spPr bwMode="auto">
          <a:xfrm flipH="1">
            <a:off x="5384800" y="1838325"/>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99344" idx="3"/>
            <a:endCxn id="99359" idx="1"/>
          </p:cNvCxnSpPr>
          <p:nvPr/>
        </p:nvCxnSpPr>
        <p:spPr bwMode="auto">
          <a:xfrm>
            <a:off x="7283450" y="2552700"/>
            <a:ext cx="409575" cy="1111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a:stCxn id="99341" idx="3"/>
            <a:endCxn id="99357" idx="3"/>
          </p:cNvCxnSpPr>
          <p:nvPr/>
        </p:nvCxnSpPr>
        <p:spPr bwMode="auto">
          <a:xfrm flipV="1">
            <a:off x="7280275" y="1819275"/>
            <a:ext cx="896938" cy="190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33" name="Freeform 9"/>
          <p:cNvSpPr>
            <a:spLocks/>
          </p:cNvSpPr>
          <p:nvPr/>
        </p:nvSpPr>
        <p:spPr bwMode="auto">
          <a:xfrm>
            <a:off x="3619500" y="2017713"/>
            <a:ext cx="1595438" cy="173037"/>
          </a:xfrm>
          <a:custGeom>
            <a:avLst/>
            <a:gdLst>
              <a:gd name="T0" fmla="*/ 0 w 2017"/>
              <a:gd name="T1" fmla="*/ 0 h 97"/>
              <a:gd name="T2" fmla="*/ 2147483647 w 2017"/>
              <a:gd name="T3" fmla="*/ 0 h 97"/>
              <a:gd name="T4" fmla="*/ 2147483647 w 2017"/>
              <a:gd name="T5" fmla="*/ 2147483647 h 97"/>
              <a:gd name="T6" fmla="*/ 2147483647 w 2017"/>
              <a:gd name="T7" fmla="*/ 2147483647 h 97"/>
              <a:gd name="T8" fmla="*/ 0 60000 65536"/>
              <a:gd name="T9" fmla="*/ 0 60000 65536"/>
              <a:gd name="T10" fmla="*/ 0 60000 65536"/>
              <a:gd name="T11" fmla="*/ 0 60000 65536"/>
              <a:gd name="T12" fmla="*/ 0 w 2017"/>
              <a:gd name="T13" fmla="*/ 0 h 97"/>
              <a:gd name="T14" fmla="*/ 2017 w 2017"/>
              <a:gd name="T15" fmla="*/ 97 h 97"/>
            </a:gdLst>
            <a:ahLst/>
            <a:cxnLst>
              <a:cxn ang="T8">
                <a:pos x="T0" y="T1"/>
              </a:cxn>
              <a:cxn ang="T9">
                <a:pos x="T2" y="T3"/>
              </a:cxn>
              <a:cxn ang="T10">
                <a:pos x="T4" y="T5"/>
              </a:cxn>
              <a:cxn ang="T11">
                <a:pos x="T6" y="T7"/>
              </a:cxn>
            </a:cxnLst>
            <a:rect l="T12" t="T13" r="T14" b="T15"/>
            <a:pathLst>
              <a:path w="2017" h="97">
                <a:moveTo>
                  <a:pt x="0" y="0"/>
                </a:moveTo>
                <a:lnTo>
                  <a:pt x="1008" y="0"/>
                </a:lnTo>
                <a:lnTo>
                  <a:pt x="912" y="96"/>
                </a:lnTo>
                <a:lnTo>
                  <a:pt x="2016" y="96"/>
                </a:lnTo>
              </a:path>
            </a:pathLst>
          </a:custGeom>
          <a:noFill/>
          <a:ln w="25400" cap="rnd">
            <a:solidFill>
              <a:schemeClr val="accent2"/>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US"/>
          </a:p>
        </p:txBody>
      </p:sp>
      <p:cxnSp>
        <p:nvCxnSpPr>
          <p:cNvPr id="8" name="Straight Connector 7"/>
          <p:cNvCxnSpPr>
            <a:stCxn id="99338" idx="1"/>
            <a:endCxn id="99366" idx="0"/>
          </p:cNvCxnSpPr>
          <p:nvPr/>
        </p:nvCxnSpPr>
        <p:spPr bwMode="auto">
          <a:xfrm flipV="1">
            <a:off x="1630363" y="2078038"/>
            <a:ext cx="1747837" cy="4794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Straight Connector 8"/>
          <p:cNvCxnSpPr>
            <a:stCxn id="99336" idx="0"/>
            <a:endCxn id="99366" idx="0"/>
          </p:cNvCxnSpPr>
          <p:nvPr/>
        </p:nvCxnSpPr>
        <p:spPr bwMode="auto">
          <a:xfrm>
            <a:off x="1998663" y="1658938"/>
            <a:ext cx="1379537" cy="4191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933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165893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7" name="TextBox 10"/>
          <p:cNvSpPr txBox="1">
            <a:spLocks noChangeArrowheads="1"/>
          </p:cNvSpPr>
          <p:nvPr/>
        </p:nvSpPr>
        <p:spPr bwMode="auto">
          <a:xfrm>
            <a:off x="1427163" y="1362075"/>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9933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0363" y="2400300"/>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12"/>
          <p:cNvCxnSpPr>
            <a:stCxn id="99344" idx="1"/>
            <a:endCxn id="99343" idx="0"/>
          </p:cNvCxnSpPr>
          <p:nvPr/>
        </p:nvCxnSpPr>
        <p:spPr bwMode="auto">
          <a:xfrm flipH="1" flipV="1">
            <a:off x="5519738" y="2078038"/>
            <a:ext cx="1028700" cy="4746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4" name="Straight Connector 13"/>
          <p:cNvCxnSpPr>
            <a:stCxn id="99341" idx="1"/>
          </p:cNvCxnSpPr>
          <p:nvPr/>
        </p:nvCxnSpPr>
        <p:spPr bwMode="auto">
          <a:xfrm flipH="1">
            <a:off x="5384800" y="1838325"/>
            <a:ext cx="1160463" cy="3651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99341"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63" y="168116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2"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138" y="1903413"/>
            <a:ext cx="693737"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3" name="TextBox 16"/>
          <p:cNvSpPr txBox="1">
            <a:spLocks noChangeArrowheads="1"/>
          </p:cNvSpPr>
          <p:nvPr/>
        </p:nvSpPr>
        <p:spPr bwMode="auto">
          <a:xfrm>
            <a:off x="5329238" y="2078038"/>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R2</a:t>
            </a:r>
            <a:endParaRPr lang="en-CA" b="1">
              <a:solidFill>
                <a:schemeClr val="bg1"/>
              </a:solidFill>
            </a:endParaRPr>
          </a:p>
        </p:txBody>
      </p:sp>
      <p:pic>
        <p:nvPicPr>
          <p:cNvPr id="99344"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8438" y="2395538"/>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45" name="TextBox 18"/>
          <p:cNvSpPr txBox="1">
            <a:spLocks noChangeArrowheads="1"/>
          </p:cNvSpPr>
          <p:nvPr/>
        </p:nvSpPr>
        <p:spPr bwMode="auto">
          <a:xfrm>
            <a:off x="1335088" y="269875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sp>
        <p:nvSpPr>
          <p:cNvPr id="99346" name="TextBox 19"/>
          <p:cNvSpPr txBox="1">
            <a:spLocks noChangeArrowheads="1"/>
          </p:cNvSpPr>
          <p:nvPr/>
        </p:nvSpPr>
        <p:spPr bwMode="auto">
          <a:xfrm>
            <a:off x="6424613" y="1385888"/>
            <a:ext cx="9525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10.1.1.0/24</a:t>
            </a:r>
            <a:endParaRPr lang="en-CA" b="1"/>
          </a:p>
        </p:txBody>
      </p:sp>
      <p:sp>
        <p:nvSpPr>
          <p:cNvPr id="99347" name="TextBox 20"/>
          <p:cNvSpPr txBox="1">
            <a:spLocks noChangeArrowheads="1"/>
          </p:cNvSpPr>
          <p:nvPr/>
        </p:nvSpPr>
        <p:spPr bwMode="auto">
          <a:xfrm>
            <a:off x="6434138" y="2684463"/>
            <a:ext cx="9525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10.1.2.0/24</a:t>
            </a:r>
            <a:endParaRPr lang="en-CA" b="1"/>
          </a:p>
        </p:txBody>
      </p:sp>
      <p:sp>
        <p:nvSpPr>
          <p:cNvPr id="99348" name="TextBox 21"/>
          <p:cNvSpPr txBox="1">
            <a:spLocks noChangeArrowheads="1"/>
          </p:cNvSpPr>
          <p:nvPr/>
        </p:nvSpPr>
        <p:spPr bwMode="auto">
          <a:xfrm>
            <a:off x="3690938" y="1617663"/>
            <a:ext cx="15906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209.165.200.224 /30</a:t>
            </a:r>
            <a:endParaRPr lang="en-CA" b="1"/>
          </a:p>
        </p:txBody>
      </p:sp>
      <p:sp>
        <p:nvSpPr>
          <p:cNvPr id="99349" name="TextBox 22"/>
          <p:cNvSpPr txBox="1">
            <a:spLocks noChangeArrowheads="1"/>
          </p:cNvSpPr>
          <p:nvPr/>
        </p:nvSpPr>
        <p:spPr bwMode="auto">
          <a:xfrm>
            <a:off x="4754563" y="1946275"/>
            <a:ext cx="4587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.226</a:t>
            </a:r>
            <a:endParaRPr lang="en-CA" sz="2000"/>
          </a:p>
        </p:txBody>
      </p:sp>
      <p:sp>
        <p:nvSpPr>
          <p:cNvPr id="99350" name="Rectangle 23"/>
          <p:cNvSpPr>
            <a:spLocks noChangeArrowheads="1"/>
          </p:cNvSpPr>
          <p:nvPr/>
        </p:nvSpPr>
        <p:spPr bwMode="auto">
          <a:xfrm>
            <a:off x="1095375" y="1536700"/>
            <a:ext cx="3810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1592263"/>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Straight Connector 25"/>
          <p:cNvCxnSpPr>
            <a:stCxn id="99336" idx="1"/>
            <a:endCxn id="99351" idx="3"/>
          </p:cNvCxnSpPr>
          <p:nvPr/>
        </p:nvCxnSpPr>
        <p:spPr bwMode="auto">
          <a:xfrm flipH="1">
            <a:off x="1196975" y="1816100"/>
            <a:ext cx="433388" cy="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53" name="Rectangle 26"/>
          <p:cNvSpPr>
            <a:spLocks noChangeArrowheads="1"/>
          </p:cNvSpPr>
          <p:nvPr/>
        </p:nvSpPr>
        <p:spPr bwMode="auto">
          <a:xfrm>
            <a:off x="1095375" y="2279650"/>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4"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8500" y="2336800"/>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9" name="Straight Connector 28"/>
          <p:cNvCxnSpPr>
            <a:stCxn id="99338" idx="1"/>
            <a:endCxn id="99354" idx="3"/>
          </p:cNvCxnSpPr>
          <p:nvPr/>
        </p:nvCxnSpPr>
        <p:spPr bwMode="auto">
          <a:xfrm flipH="1">
            <a:off x="1196975" y="2557463"/>
            <a:ext cx="433388" cy="31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99356" name="Rectangle 29"/>
          <p:cNvSpPr>
            <a:spLocks noChangeArrowheads="1"/>
          </p:cNvSpPr>
          <p:nvPr/>
        </p:nvSpPr>
        <p:spPr bwMode="auto">
          <a:xfrm>
            <a:off x="7394575" y="1544638"/>
            <a:ext cx="3810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7"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738" y="1595438"/>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58" name="Rectangle 31"/>
          <p:cNvSpPr>
            <a:spLocks noChangeArrowheads="1"/>
          </p:cNvSpPr>
          <p:nvPr/>
        </p:nvSpPr>
        <p:spPr bwMode="auto">
          <a:xfrm>
            <a:off x="7408863" y="2282825"/>
            <a:ext cx="381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9935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3025" y="2339975"/>
            <a:ext cx="4984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60" name="TextBox 33"/>
          <p:cNvSpPr txBox="1">
            <a:spLocks noChangeArrowheads="1"/>
          </p:cNvSpPr>
          <p:nvPr/>
        </p:nvSpPr>
        <p:spPr bwMode="auto">
          <a:xfrm>
            <a:off x="5754688" y="1752600"/>
            <a:ext cx="301625"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9361" name="TextBox 34"/>
          <p:cNvSpPr txBox="1">
            <a:spLocks noChangeArrowheads="1"/>
          </p:cNvSpPr>
          <p:nvPr/>
        </p:nvSpPr>
        <p:spPr bwMode="auto">
          <a:xfrm>
            <a:off x="5761038" y="2266950"/>
            <a:ext cx="3032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endParaRPr lang="en-CA" sz="2000"/>
          </a:p>
        </p:txBody>
      </p:sp>
      <p:sp>
        <p:nvSpPr>
          <p:cNvPr id="99362" name="TextBox 35"/>
          <p:cNvSpPr txBox="1">
            <a:spLocks noChangeArrowheads="1"/>
          </p:cNvSpPr>
          <p:nvPr/>
        </p:nvSpPr>
        <p:spPr bwMode="auto">
          <a:xfrm>
            <a:off x="2627313" y="2211388"/>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G0/1</a:t>
            </a:r>
            <a:endParaRPr lang="en-CA" sz="2000"/>
          </a:p>
        </p:txBody>
      </p:sp>
      <p:sp>
        <p:nvSpPr>
          <p:cNvPr id="99363" name="TextBox 36"/>
          <p:cNvSpPr txBox="1">
            <a:spLocks noChangeArrowheads="1"/>
          </p:cNvSpPr>
          <p:nvPr/>
        </p:nvSpPr>
        <p:spPr bwMode="auto">
          <a:xfrm>
            <a:off x="3665538" y="1979613"/>
            <a:ext cx="5921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.225</a:t>
            </a:r>
          </a:p>
          <a:p>
            <a:r>
              <a:rPr lang="en-CA" sz="1100"/>
              <a:t>S0/0/0</a:t>
            </a:r>
            <a:endParaRPr lang="en-CA" sz="2000"/>
          </a:p>
        </p:txBody>
      </p:sp>
      <p:sp>
        <p:nvSpPr>
          <p:cNvPr id="99364" name="TextBox 37"/>
          <p:cNvSpPr txBox="1">
            <a:spLocks noChangeArrowheads="1"/>
          </p:cNvSpPr>
          <p:nvPr/>
        </p:nvSpPr>
        <p:spPr bwMode="auto">
          <a:xfrm>
            <a:off x="2640013" y="1547813"/>
            <a:ext cx="4889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G0/0</a:t>
            </a:r>
          </a:p>
          <a:p>
            <a:pPr algn="r"/>
            <a:r>
              <a:rPr lang="en-CA" sz="1100"/>
              <a:t>.1</a:t>
            </a:r>
            <a:endParaRPr lang="en-CA" sz="2000"/>
          </a:p>
        </p:txBody>
      </p:sp>
      <p:pic>
        <p:nvPicPr>
          <p:cNvPr id="9936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2600" y="1903413"/>
            <a:ext cx="693738"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66" name="TextBox 39"/>
          <p:cNvSpPr txBox="1">
            <a:spLocks noChangeArrowheads="1"/>
          </p:cNvSpPr>
          <p:nvPr/>
        </p:nvSpPr>
        <p:spPr bwMode="auto">
          <a:xfrm>
            <a:off x="3187700" y="2078038"/>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sp>
        <p:nvSpPr>
          <p:cNvPr id="99367" name="Rectangle 40"/>
          <p:cNvSpPr>
            <a:spLocks noChangeArrowheads="1"/>
          </p:cNvSpPr>
          <p:nvPr/>
        </p:nvSpPr>
        <p:spPr bwMode="auto">
          <a:xfrm>
            <a:off x="323850" y="1635125"/>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sp>
        <p:nvSpPr>
          <p:cNvPr id="99368" name="Rectangle 41"/>
          <p:cNvSpPr>
            <a:spLocks noChangeArrowheads="1"/>
          </p:cNvSpPr>
          <p:nvPr/>
        </p:nvSpPr>
        <p:spPr bwMode="auto">
          <a:xfrm>
            <a:off x="323850" y="2381250"/>
            <a:ext cx="4603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sp>
        <p:nvSpPr>
          <p:cNvPr id="99369" name="TextBox 42"/>
          <p:cNvSpPr txBox="1">
            <a:spLocks noChangeArrowheads="1"/>
          </p:cNvSpPr>
          <p:nvPr/>
        </p:nvSpPr>
        <p:spPr bwMode="auto">
          <a:xfrm>
            <a:off x="863600" y="3219450"/>
            <a:ext cx="7078663" cy="309562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l"/>
            <a:r>
              <a:rPr lang="en-CA" sz="1100">
                <a:latin typeface="Courier New" charset="0"/>
                <a:cs typeface="Courier New" charset="0"/>
              </a:rPr>
              <a:t>R1# </a:t>
            </a:r>
            <a:r>
              <a:rPr lang="en-CA" sz="1100" b="1">
                <a:latin typeface="Courier New" charset="0"/>
                <a:cs typeface="Courier New" charset="0"/>
              </a:rPr>
              <a:t>show ip interface brief</a:t>
            </a:r>
          </a:p>
          <a:p>
            <a:pPr algn="l"/>
            <a:r>
              <a:rPr lang="en-CA" sz="1100">
                <a:latin typeface="Courier New" charset="0"/>
                <a:cs typeface="Courier New" charset="0"/>
              </a:rPr>
              <a:t>Interface              IP-Address      OK? Method Status                Protocol</a:t>
            </a:r>
          </a:p>
          <a:p>
            <a:pPr algn="l"/>
            <a:r>
              <a:rPr lang="en-CA" sz="1100">
                <a:latin typeface="Courier New" charset="0"/>
                <a:cs typeface="Courier New" charset="0"/>
              </a:rPr>
              <a:t> </a:t>
            </a:r>
          </a:p>
          <a:p>
            <a:pPr algn="l"/>
            <a:r>
              <a:rPr lang="en-CA" sz="1100">
                <a:latin typeface="Courier New" charset="0"/>
                <a:cs typeface="Courier New" charset="0"/>
              </a:rPr>
              <a:t>GigabitEthernet0/0     192.168.10.1    YES manual up                    up</a:t>
            </a:r>
          </a:p>
          <a:p>
            <a:pPr algn="l"/>
            <a:r>
              <a:rPr lang="en-CA" sz="1100">
                <a:latin typeface="Courier New" charset="0"/>
                <a:cs typeface="Courier New" charset="0"/>
              </a:rPr>
              <a:t>GigabitEthernet0/1     192.168.11.1    YES manual up                    up</a:t>
            </a:r>
          </a:p>
          <a:p>
            <a:pPr algn="l"/>
            <a:r>
              <a:rPr lang="en-CA" sz="1100">
                <a:latin typeface="Courier New" charset="0"/>
                <a:cs typeface="Courier New" charset="0"/>
              </a:rPr>
              <a:t>Serial0/0/0            209.165.200.225 YES manual up                    up</a:t>
            </a:r>
          </a:p>
          <a:p>
            <a:pPr algn="l"/>
            <a:r>
              <a:rPr lang="en-CA" sz="1100">
                <a:latin typeface="Courier New" charset="0"/>
                <a:cs typeface="Courier New" charset="0"/>
              </a:rPr>
              <a:t>Serial0/0/1            unassigned      YES NVRAM  administratively down down</a:t>
            </a:r>
          </a:p>
          <a:p>
            <a:pPr algn="l"/>
            <a:r>
              <a:rPr lang="en-CA" sz="1100">
                <a:latin typeface="Courier New" charset="0"/>
                <a:cs typeface="Courier New" charset="0"/>
              </a:rPr>
              <a:t>Vlan1                  unassigned      YES NVRAM  administratively down down</a:t>
            </a:r>
          </a:p>
          <a:p>
            <a:pPr algn="l"/>
            <a:r>
              <a:rPr lang="en-CA" sz="1100">
                <a:latin typeface="Courier New" charset="0"/>
                <a:cs typeface="Courier New" charset="0"/>
              </a:rPr>
              <a:t>R1#</a:t>
            </a:r>
          </a:p>
          <a:p>
            <a:pPr algn="l"/>
            <a:r>
              <a:rPr lang="en-CA" sz="1100">
                <a:latin typeface="Courier New" charset="0"/>
                <a:cs typeface="Courier New" charset="0"/>
              </a:rPr>
              <a:t>R1# </a:t>
            </a:r>
            <a:r>
              <a:rPr lang="en-CA" sz="1100" b="1">
                <a:latin typeface="Courier New" charset="0"/>
                <a:cs typeface="Courier New" charset="0"/>
              </a:rPr>
              <a:t>ping 209.165.200.226</a:t>
            </a:r>
          </a:p>
          <a:p>
            <a:pPr algn="l"/>
            <a:endParaRPr lang="en-CA" sz="1100">
              <a:latin typeface="Courier New" charset="0"/>
              <a:cs typeface="Courier New" charset="0"/>
            </a:endParaRPr>
          </a:p>
          <a:p>
            <a:pPr algn="l"/>
            <a:r>
              <a:rPr lang="en-CA" sz="1100">
                <a:latin typeface="Courier New" charset="0"/>
                <a:cs typeface="Courier New" charset="0"/>
              </a:rPr>
              <a:t>Type escape sequence to abort.</a:t>
            </a:r>
          </a:p>
          <a:p>
            <a:pPr algn="l"/>
            <a:r>
              <a:rPr lang="en-CA" sz="1100">
                <a:latin typeface="Courier New" charset="0"/>
                <a:cs typeface="Courier New" charset="0"/>
              </a:rPr>
              <a:t>Sending 5, 100-byte ICMP Echos to 209.165.200.226, timeout is 2 seconds:</a:t>
            </a:r>
          </a:p>
          <a:p>
            <a:pPr algn="l"/>
            <a:r>
              <a:rPr lang="en-CA" sz="1100">
                <a:latin typeface="Courier New" charset="0"/>
                <a:cs typeface="Courier New" charset="0"/>
              </a:rPr>
              <a:t>!!!!!</a:t>
            </a:r>
          </a:p>
          <a:p>
            <a:pPr algn="l"/>
            <a:r>
              <a:rPr lang="en-CA" sz="1100">
                <a:latin typeface="Courier New" charset="0"/>
                <a:cs typeface="Courier New" charset="0"/>
              </a:rPr>
              <a:t>Success rate is 100 percent (5/5), round-trip min/avg/max = 1/2/9 ms</a:t>
            </a:r>
          </a:p>
          <a:p>
            <a:pPr algn="l"/>
            <a:endParaRPr lang="en-CA" sz="1100">
              <a:latin typeface="Courier New" charset="0"/>
              <a:cs typeface="Courier New" charset="0"/>
            </a:endParaRPr>
          </a:p>
          <a:p>
            <a:pPr algn="l"/>
            <a:r>
              <a:rPr lang="en-CA" sz="1100">
                <a:latin typeface="Courier New" charset="0"/>
                <a:cs typeface="Courier New" charset="0"/>
              </a:rPr>
              <a:t>R1#</a:t>
            </a:r>
          </a:p>
          <a:p>
            <a:endParaRPr lang="en-CA" sz="1100">
              <a:latin typeface="Courier New" charset="0"/>
              <a:cs typeface="Courier New" charset="0"/>
            </a:endParaRPr>
          </a:p>
          <a:p>
            <a:endParaRPr lang="en-CA" sz="1100" b="1">
              <a:latin typeface="Courier New" charset="0"/>
              <a:cs typeface="Courier New" charset="0"/>
            </a:endParaRPr>
          </a:p>
        </p:txBody>
      </p:sp>
      <p:cxnSp>
        <p:nvCxnSpPr>
          <p:cNvPr id="44" name="Straight Arrow Connector 43"/>
          <p:cNvCxnSpPr/>
          <p:nvPr/>
        </p:nvCxnSpPr>
        <p:spPr>
          <a:xfrm flipV="1">
            <a:off x="3346450" y="2395538"/>
            <a:ext cx="0" cy="823912"/>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a Cisco Router</a:t>
            </a:r>
            <a:br>
              <a:rPr lang="en-US" sz="1800">
                <a:latin typeface="Arial" charset="0"/>
              </a:rPr>
            </a:br>
            <a:r>
              <a:rPr lang="en-US">
                <a:latin typeface="Arial" charset="0"/>
              </a:rPr>
              <a:t>Configuring the Default Gateway</a:t>
            </a:r>
          </a:p>
        </p:txBody>
      </p:sp>
      <p:pic>
        <p:nvPicPr>
          <p:cNvPr id="101378" name="Content Placeholder 1" descr="7x25.gif"/>
          <p:cNvPicPr>
            <a:picLocks noGrp="1" noChangeAspect="1"/>
          </p:cNvPicPr>
          <p:nvPr>
            <p:ph idx="1"/>
          </p:nvPr>
        </p:nvPicPr>
        <p:blipFill>
          <a:blip r:embed="rId3">
            <a:extLst>
              <a:ext uri="{28A0092B-C50C-407E-A947-70E740481C1C}">
                <a14:useLocalDpi xmlns:a14="http://schemas.microsoft.com/office/drawing/2010/main" val="0"/>
              </a:ext>
            </a:extLst>
          </a:blip>
          <a:srcRect l="-56747" r="-56747"/>
          <a:stretch>
            <a:fillRect/>
          </a:stretch>
        </p:blipFill>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the Default Gateway</a:t>
            </a:r>
            <a:br>
              <a:rPr lang="en-US" sz="1800">
                <a:latin typeface="Arial" charset="0"/>
              </a:rPr>
            </a:br>
            <a:r>
              <a:rPr lang="en-US">
                <a:latin typeface="Arial" charset="0"/>
              </a:rPr>
              <a:t>Default Gateway on a Host</a:t>
            </a:r>
          </a:p>
        </p:txBody>
      </p:sp>
      <p:cxnSp>
        <p:nvCxnSpPr>
          <p:cNvPr id="4" name="Straight Connector 3"/>
          <p:cNvCxnSpPr>
            <a:stCxn id="103430" idx="0"/>
            <a:endCxn id="103436" idx="0"/>
          </p:cNvCxnSpPr>
          <p:nvPr/>
        </p:nvCxnSpPr>
        <p:spPr bwMode="auto">
          <a:xfrm flipV="1">
            <a:off x="2690813" y="2632075"/>
            <a:ext cx="1293812" cy="107473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5" name="Straight Connector 4"/>
          <p:cNvCxnSpPr>
            <a:stCxn id="103428" idx="3"/>
            <a:endCxn id="103436" idx="0"/>
          </p:cNvCxnSpPr>
          <p:nvPr/>
        </p:nvCxnSpPr>
        <p:spPr bwMode="auto">
          <a:xfrm>
            <a:off x="2851150" y="2200275"/>
            <a:ext cx="1133475" cy="431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342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138" y="2043113"/>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29" name="TextBox 6"/>
          <p:cNvSpPr txBox="1">
            <a:spLocks noChangeArrowheads="1"/>
          </p:cNvSpPr>
          <p:nvPr/>
        </p:nvSpPr>
        <p:spPr bwMode="auto">
          <a:xfrm>
            <a:off x="1925638" y="1736725"/>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103430"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100" y="3706813"/>
            <a:ext cx="7350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1" name="TextBox 8"/>
          <p:cNvSpPr txBox="1">
            <a:spLocks noChangeArrowheads="1"/>
          </p:cNvSpPr>
          <p:nvPr/>
        </p:nvSpPr>
        <p:spPr bwMode="auto">
          <a:xfrm>
            <a:off x="2044700" y="4032250"/>
            <a:ext cx="129222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cxnSp>
        <p:nvCxnSpPr>
          <p:cNvPr id="10" name="Straight Connector 9"/>
          <p:cNvCxnSpPr>
            <a:stCxn id="103428" idx="1"/>
            <a:endCxn id="103484" idx="3"/>
          </p:cNvCxnSpPr>
          <p:nvPr/>
        </p:nvCxnSpPr>
        <p:spPr bwMode="auto">
          <a:xfrm flipH="1" flipV="1">
            <a:off x="1293813" y="1873250"/>
            <a:ext cx="822325" cy="327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3433" name="TextBox 10"/>
          <p:cNvSpPr txBox="1">
            <a:spLocks noChangeArrowheads="1"/>
          </p:cNvSpPr>
          <p:nvPr/>
        </p:nvSpPr>
        <p:spPr bwMode="auto">
          <a:xfrm>
            <a:off x="3305175" y="2841625"/>
            <a:ext cx="7556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G0/1</a:t>
            </a:r>
            <a:endParaRPr lang="en-CA" sz="2000"/>
          </a:p>
          <a:p>
            <a:pPr algn="r"/>
            <a:r>
              <a:rPr lang="en-CA" sz="1100"/>
              <a:t>.1</a:t>
            </a:r>
          </a:p>
        </p:txBody>
      </p:sp>
      <p:sp>
        <p:nvSpPr>
          <p:cNvPr id="103434" name="TextBox 11"/>
          <p:cNvSpPr txBox="1">
            <a:spLocks noChangeArrowheads="1"/>
          </p:cNvSpPr>
          <p:nvPr/>
        </p:nvSpPr>
        <p:spPr bwMode="auto">
          <a:xfrm>
            <a:off x="3438525" y="2051050"/>
            <a:ext cx="488950"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3435"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7438" y="2457450"/>
            <a:ext cx="695325"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36" name="TextBox 13"/>
          <p:cNvSpPr txBox="1">
            <a:spLocks noChangeArrowheads="1"/>
          </p:cNvSpPr>
          <p:nvPr/>
        </p:nvSpPr>
        <p:spPr bwMode="auto">
          <a:xfrm>
            <a:off x="3794125" y="2632075"/>
            <a:ext cx="3794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nvGrpSpPr>
          <p:cNvPr id="103437" name="Group 14"/>
          <p:cNvGrpSpPr>
            <a:grpSpLocks/>
          </p:cNvGrpSpPr>
          <p:nvPr/>
        </p:nvGrpSpPr>
        <p:grpSpPr bwMode="auto">
          <a:xfrm>
            <a:off x="420688" y="1592263"/>
            <a:ext cx="1150937" cy="504825"/>
            <a:chOff x="2449309" y="1455539"/>
            <a:chExt cx="1152128" cy="503842"/>
          </a:xfrm>
        </p:grpSpPr>
        <p:sp>
          <p:nvSpPr>
            <p:cNvPr id="103483" name="Rectangle 15"/>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84"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85" name="Rectangle 17"/>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cxnSp>
        <p:nvCxnSpPr>
          <p:cNvPr id="19" name="Straight Connector 18"/>
          <p:cNvCxnSpPr>
            <a:stCxn id="103430" idx="1"/>
            <a:endCxn id="103475" idx="3"/>
          </p:cNvCxnSpPr>
          <p:nvPr/>
        </p:nvCxnSpPr>
        <p:spPr bwMode="auto">
          <a:xfrm flipH="1">
            <a:off x="1408113" y="3863975"/>
            <a:ext cx="915987" cy="4889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39" name="Group 19"/>
          <p:cNvGrpSpPr>
            <a:grpSpLocks/>
          </p:cNvGrpSpPr>
          <p:nvPr/>
        </p:nvGrpSpPr>
        <p:grpSpPr bwMode="auto">
          <a:xfrm>
            <a:off x="409575" y="2220913"/>
            <a:ext cx="1150938" cy="546100"/>
            <a:chOff x="2449309" y="1455539"/>
            <a:chExt cx="1152128" cy="545870"/>
          </a:xfrm>
        </p:grpSpPr>
        <p:sp>
          <p:nvSpPr>
            <p:cNvPr id="103480" name="Rectangle 20"/>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81"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82" name="Rectangle 22"/>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24" name="Straight Connector 23"/>
          <p:cNvCxnSpPr>
            <a:stCxn id="103428" idx="1"/>
            <a:endCxn id="103481" idx="3"/>
          </p:cNvCxnSpPr>
          <p:nvPr/>
        </p:nvCxnSpPr>
        <p:spPr bwMode="auto">
          <a:xfrm flipH="1">
            <a:off x="1335088" y="2200275"/>
            <a:ext cx="781050" cy="342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41" name="Group 24"/>
          <p:cNvGrpSpPr>
            <a:grpSpLocks/>
          </p:cNvGrpSpPr>
          <p:nvPr/>
        </p:nvGrpSpPr>
        <p:grpSpPr bwMode="auto">
          <a:xfrm>
            <a:off x="493713" y="3478213"/>
            <a:ext cx="1193800" cy="1098550"/>
            <a:chOff x="2262117" y="2565118"/>
            <a:chExt cx="1193416" cy="1098403"/>
          </a:xfrm>
        </p:grpSpPr>
        <p:sp>
          <p:nvSpPr>
            <p:cNvPr id="103474" name="Rectangle 25"/>
            <p:cNvSpPr>
              <a:spLocks noChangeArrowheads="1"/>
            </p:cNvSpPr>
            <p:nvPr/>
          </p:nvSpPr>
          <p:spPr bwMode="auto">
            <a:xfrm>
              <a:off x="3075301" y="315967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5"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8434" y="321669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6" name="Rectangle 27"/>
            <p:cNvSpPr>
              <a:spLocks noChangeArrowheads="1"/>
            </p:cNvSpPr>
            <p:nvPr/>
          </p:nvSpPr>
          <p:spPr bwMode="auto">
            <a:xfrm>
              <a:off x="2303404" y="3261051"/>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PC4</a:t>
              </a:r>
            </a:p>
          </p:txBody>
        </p:sp>
        <p:sp>
          <p:nvSpPr>
            <p:cNvPr id="103477" name="Rectangle 28"/>
            <p:cNvSpPr>
              <a:spLocks noChangeArrowheads="1"/>
            </p:cNvSpPr>
            <p:nvPr/>
          </p:nvSpPr>
          <p:spPr bwMode="auto">
            <a:xfrm>
              <a:off x="3034014" y="2565118"/>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8"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147" y="2622136"/>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9" name="Rectangle 30"/>
            <p:cNvSpPr>
              <a:spLocks noChangeArrowheads="1"/>
            </p:cNvSpPr>
            <p:nvPr/>
          </p:nvSpPr>
          <p:spPr bwMode="auto">
            <a:xfrm>
              <a:off x="2262117" y="2666490"/>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PC3</a:t>
              </a:r>
            </a:p>
          </p:txBody>
        </p:sp>
      </p:grpSp>
      <p:cxnSp>
        <p:nvCxnSpPr>
          <p:cNvPr id="32" name="Straight Connector 31"/>
          <p:cNvCxnSpPr>
            <a:stCxn id="103430" idx="1"/>
            <a:endCxn id="103478" idx="3"/>
          </p:cNvCxnSpPr>
          <p:nvPr/>
        </p:nvCxnSpPr>
        <p:spPr bwMode="auto">
          <a:xfrm flipH="1" flipV="1">
            <a:off x="1366838" y="3757613"/>
            <a:ext cx="957262" cy="106362"/>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3" name="Curved Connector 32"/>
          <p:cNvCxnSpPr>
            <a:endCxn id="103481" idx="3"/>
          </p:cNvCxnSpPr>
          <p:nvPr/>
        </p:nvCxnSpPr>
        <p:spPr>
          <a:xfrm rot="16200000" flipH="1">
            <a:off x="911226" y="2119312"/>
            <a:ext cx="806450" cy="41275"/>
          </a:xfrm>
          <a:prstGeom prst="curvedConnector4">
            <a:avLst>
              <a:gd name="adj1" fmla="val 7170"/>
              <a:gd name="adj2" fmla="val 2453244"/>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03448" idx="0"/>
            <a:endCxn id="103454" idx="0"/>
          </p:cNvCxnSpPr>
          <p:nvPr/>
        </p:nvCxnSpPr>
        <p:spPr bwMode="auto">
          <a:xfrm flipV="1">
            <a:off x="7251700" y="4364038"/>
            <a:ext cx="1292225" cy="1074737"/>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35" name="Straight Connector 34"/>
          <p:cNvCxnSpPr>
            <a:stCxn id="103446" idx="3"/>
            <a:endCxn id="103454" idx="0"/>
          </p:cNvCxnSpPr>
          <p:nvPr/>
        </p:nvCxnSpPr>
        <p:spPr bwMode="auto">
          <a:xfrm>
            <a:off x="7410450" y="3932238"/>
            <a:ext cx="1133475" cy="4318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3446"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5438" y="3775075"/>
            <a:ext cx="735012"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7" name="TextBox 36"/>
          <p:cNvSpPr txBox="1">
            <a:spLocks noChangeArrowheads="1"/>
          </p:cNvSpPr>
          <p:nvPr/>
        </p:nvSpPr>
        <p:spPr bwMode="auto">
          <a:xfrm>
            <a:off x="6486525" y="3468688"/>
            <a:ext cx="12922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pic>
        <p:nvPicPr>
          <p:cNvPr id="103448" name="Picture 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3400" y="5438775"/>
            <a:ext cx="7350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49" name="TextBox 38"/>
          <p:cNvSpPr txBox="1">
            <a:spLocks noChangeArrowheads="1"/>
          </p:cNvSpPr>
          <p:nvPr/>
        </p:nvSpPr>
        <p:spPr bwMode="auto">
          <a:xfrm>
            <a:off x="6605588" y="5764213"/>
            <a:ext cx="1292225"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cxnSp>
        <p:nvCxnSpPr>
          <p:cNvPr id="40" name="Straight Connector 39"/>
          <p:cNvCxnSpPr>
            <a:stCxn id="103446" idx="1"/>
            <a:endCxn id="103472" idx="3"/>
          </p:cNvCxnSpPr>
          <p:nvPr/>
        </p:nvCxnSpPr>
        <p:spPr bwMode="auto">
          <a:xfrm flipH="1" flipV="1">
            <a:off x="5853113" y="3605213"/>
            <a:ext cx="822325" cy="32702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103451" name="TextBox 40"/>
          <p:cNvSpPr txBox="1">
            <a:spLocks noChangeArrowheads="1"/>
          </p:cNvSpPr>
          <p:nvPr/>
        </p:nvSpPr>
        <p:spPr bwMode="auto">
          <a:xfrm>
            <a:off x="7864475" y="4573588"/>
            <a:ext cx="7556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G0/1</a:t>
            </a:r>
            <a:endParaRPr lang="en-CA" sz="2000"/>
          </a:p>
          <a:p>
            <a:pPr algn="r"/>
            <a:r>
              <a:rPr lang="en-CA" sz="1100"/>
              <a:t>.1</a:t>
            </a:r>
          </a:p>
        </p:txBody>
      </p:sp>
      <p:sp>
        <p:nvSpPr>
          <p:cNvPr id="103452" name="TextBox 41"/>
          <p:cNvSpPr txBox="1">
            <a:spLocks noChangeArrowheads="1"/>
          </p:cNvSpPr>
          <p:nvPr/>
        </p:nvSpPr>
        <p:spPr bwMode="auto">
          <a:xfrm>
            <a:off x="7997825" y="3783013"/>
            <a:ext cx="488950" cy="43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3453" name="Picture 3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8325" y="4189413"/>
            <a:ext cx="693738"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54" name="TextBox 43"/>
          <p:cNvSpPr txBox="1">
            <a:spLocks noChangeArrowheads="1"/>
          </p:cNvSpPr>
          <p:nvPr/>
        </p:nvSpPr>
        <p:spPr bwMode="auto">
          <a:xfrm>
            <a:off x="8353425" y="4364038"/>
            <a:ext cx="3810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nvGrpSpPr>
          <p:cNvPr id="103455" name="Group 44"/>
          <p:cNvGrpSpPr>
            <a:grpSpLocks/>
          </p:cNvGrpSpPr>
          <p:nvPr/>
        </p:nvGrpSpPr>
        <p:grpSpPr bwMode="auto">
          <a:xfrm>
            <a:off x="4979988" y="3324225"/>
            <a:ext cx="1152525" cy="504825"/>
            <a:chOff x="2449309" y="1455539"/>
            <a:chExt cx="1152128" cy="503842"/>
          </a:xfrm>
        </p:grpSpPr>
        <p:sp>
          <p:nvSpPr>
            <p:cNvPr id="103471" name="Rectangle 45"/>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72"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3" name="Rectangle 47"/>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cxnSp>
        <p:nvCxnSpPr>
          <p:cNvPr id="49" name="Straight Connector 48"/>
          <p:cNvCxnSpPr>
            <a:stCxn id="103448" idx="1"/>
            <a:endCxn id="103463" idx="3"/>
          </p:cNvCxnSpPr>
          <p:nvPr/>
        </p:nvCxnSpPr>
        <p:spPr bwMode="auto">
          <a:xfrm flipH="1">
            <a:off x="5969000" y="5595938"/>
            <a:ext cx="914400" cy="4889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57" name="Group 49"/>
          <p:cNvGrpSpPr>
            <a:grpSpLocks/>
          </p:cNvGrpSpPr>
          <p:nvPr/>
        </p:nvGrpSpPr>
        <p:grpSpPr bwMode="auto">
          <a:xfrm>
            <a:off x="4968875" y="3952875"/>
            <a:ext cx="1152525" cy="546100"/>
            <a:chOff x="2449309" y="1455539"/>
            <a:chExt cx="1152128" cy="545870"/>
          </a:xfrm>
        </p:grpSpPr>
        <p:sp>
          <p:nvSpPr>
            <p:cNvPr id="103468" name="Rectangle 50"/>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3469"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70" name="Rectangle 52"/>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54" name="Straight Connector 53"/>
          <p:cNvCxnSpPr>
            <a:stCxn id="103446" idx="1"/>
            <a:endCxn id="103469" idx="3"/>
          </p:cNvCxnSpPr>
          <p:nvPr/>
        </p:nvCxnSpPr>
        <p:spPr bwMode="auto">
          <a:xfrm flipH="1">
            <a:off x="5894388" y="3932238"/>
            <a:ext cx="781050" cy="34290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3459" name="Group 54"/>
          <p:cNvGrpSpPr>
            <a:grpSpLocks/>
          </p:cNvGrpSpPr>
          <p:nvPr/>
        </p:nvGrpSpPr>
        <p:grpSpPr bwMode="auto">
          <a:xfrm>
            <a:off x="5054600" y="5210175"/>
            <a:ext cx="1193800" cy="1098550"/>
            <a:chOff x="2262117" y="2565118"/>
            <a:chExt cx="1193416" cy="1098403"/>
          </a:xfrm>
        </p:grpSpPr>
        <p:sp>
          <p:nvSpPr>
            <p:cNvPr id="103462" name="Rectangle 55"/>
            <p:cNvSpPr>
              <a:spLocks noChangeArrowheads="1"/>
            </p:cNvSpPr>
            <p:nvPr/>
          </p:nvSpPr>
          <p:spPr bwMode="auto">
            <a:xfrm>
              <a:off x="3075301" y="315967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3463"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8434" y="321669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4" name="Rectangle 57"/>
            <p:cNvSpPr>
              <a:spLocks noChangeArrowheads="1"/>
            </p:cNvSpPr>
            <p:nvPr/>
          </p:nvSpPr>
          <p:spPr bwMode="auto">
            <a:xfrm>
              <a:off x="2303404" y="3261051"/>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PC4</a:t>
              </a:r>
            </a:p>
          </p:txBody>
        </p:sp>
        <p:sp>
          <p:nvSpPr>
            <p:cNvPr id="103465" name="Rectangle 58"/>
            <p:cNvSpPr>
              <a:spLocks noChangeArrowheads="1"/>
            </p:cNvSpPr>
            <p:nvPr/>
          </p:nvSpPr>
          <p:spPr bwMode="auto">
            <a:xfrm>
              <a:off x="3034014" y="2565118"/>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3466" name="Picture 3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7147" y="2622136"/>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467" name="Rectangle 60"/>
            <p:cNvSpPr>
              <a:spLocks noChangeArrowheads="1"/>
            </p:cNvSpPr>
            <p:nvPr/>
          </p:nvSpPr>
          <p:spPr bwMode="auto">
            <a:xfrm>
              <a:off x="2262117" y="2666490"/>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PC3</a:t>
              </a:r>
            </a:p>
          </p:txBody>
        </p:sp>
      </p:grpSp>
      <p:cxnSp>
        <p:nvCxnSpPr>
          <p:cNvPr id="62" name="Straight Connector 61"/>
          <p:cNvCxnSpPr>
            <a:stCxn id="103448" idx="1"/>
            <a:endCxn id="103466" idx="3"/>
          </p:cNvCxnSpPr>
          <p:nvPr/>
        </p:nvCxnSpPr>
        <p:spPr bwMode="auto">
          <a:xfrm flipH="1" flipV="1">
            <a:off x="5927725" y="5489575"/>
            <a:ext cx="955675" cy="106363"/>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3" name="Curved Connector 62"/>
          <p:cNvCxnSpPr>
            <a:stCxn id="103472" idx="3"/>
            <a:endCxn id="103466" idx="3"/>
          </p:cNvCxnSpPr>
          <p:nvPr/>
        </p:nvCxnSpPr>
        <p:spPr>
          <a:xfrm>
            <a:off x="5853113" y="3605213"/>
            <a:ext cx="74612" cy="1884362"/>
          </a:xfrm>
          <a:prstGeom prst="curvedConnector3">
            <a:avLst>
              <a:gd name="adj1" fmla="val 3294227"/>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ChangeArrowheads="1"/>
          </p:cNvSpPr>
          <p:nvPr>
            <p:ph type="title"/>
          </p:nvPr>
        </p:nvSpPr>
        <p:spPr/>
        <p:txBody>
          <a:bodyPr/>
          <a:lstStyle/>
          <a:p>
            <a:pPr eaLnBrk="1" hangingPunct="1"/>
            <a:r>
              <a:rPr lang="en-US">
                <a:latin typeface="Arial" charset="0"/>
              </a:rPr>
              <a:t/>
            </a:r>
            <a:br>
              <a:rPr lang="en-US">
                <a:latin typeface="Arial" charset="0"/>
              </a:rPr>
            </a:br>
            <a:r>
              <a:rPr lang="en-US" sz="1800">
                <a:latin typeface="Arial" charset="0"/>
              </a:rPr>
              <a:t>Configuring the Default Gateway</a:t>
            </a:r>
            <a:br>
              <a:rPr lang="en-US" sz="1800">
                <a:latin typeface="Arial" charset="0"/>
              </a:rPr>
            </a:br>
            <a:r>
              <a:rPr lang="en-US">
                <a:latin typeface="Arial" charset="0"/>
              </a:rPr>
              <a:t>Default Gateway on a Switch</a:t>
            </a:r>
          </a:p>
        </p:txBody>
      </p:sp>
      <p:grpSp>
        <p:nvGrpSpPr>
          <p:cNvPr id="105474" name="Group 3"/>
          <p:cNvGrpSpPr>
            <a:grpSpLocks/>
          </p:cNvGrpSpPr>
          <p:nvPr/>
        </p:nvGrpSpPr>
        <p:grpSpPr bwMode="auto">
          <a:xfrm>
            <a:off x="828675" y="1758950"/>
            <a:ext cx="7493000" cy="3857625"/>
            <a:chOff x="463704" y="1412776"/>
            <a:chExt cx="7959454" cy="3856393"/>
          </a:xfrm>
        </p:grpSpPr>
        <p:pic>
          <p:nvPicPr>
            <p:cNvPr id="10547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626" y="3598587"/>
              <a:ext cx="1251734" cy="1484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a:stCxn id="105478" idx="1"/>
              <a:endCxn id="105505" idx="0"/>
            </p:cNvCxnSpPr>
            <p:nvPr/>
          </p:nvCxnSpPr>
          <p:spPr bwMode="auto">
            <a:xfrm flipH="1">
              <a:off x="4215778" y="3755178"/>
              <a:ext cx="1150074" cy="1904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7" name="Straight Connector 6"/>
            <p:cNvCxnSpPr>
              <a:stCxn id="105490" idx="3"/>
              <a:endCxn id="105505" idx="0"/>
            </p:cNvCxnSpPr>
            <p:nvPr/>
          </p:nvCxnSpPr>
          <p:spPr bwMode="auto">
            <a:xfrm flipV="1">
              <a:off x="2494039" y="3774222"/>
              <a:ext cx="1721738" cy="39675"/>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105478"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6629" y="3598587"/>
              <a:ext cx="611031"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79" name="TextBox 8"/>
            <p:cNvSpPr txBox="1">
              <a:spLocks noChangeArrowheads="1"/>
            </p:cNvSpPr>
            <p:nvPr/>
          </p:nvSpPr>
          <p:spPr bwMode="auto">
            <a:xfrm>
              <a:off x="4374067" y="3313586"/>
              <a:ext cx="14313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192.168.11.0/24</a:t>
              </a:r>
              <a:endParaRPr lang="en-CA" b="1"/>
            </a:p>
          </p:txBody>
        </p:sp>
        <p:grpSp>
          <p:nvGrpSpPr>
            <p:cNvPr id="105480" name="Group 9"/>
            <p:cNvGrpSpPr>
              <a:grpSpLocks/>
            </p:cNvGrpSpPr>
            <p:nvPr/>
          </p:nvGrpSpPr>
          <p:grpSpPr bwMode="auto">
            <a:xfrm>
              <a:off x="3572118" y="3567589"/>
              <a:ext cx="1517603" cy="602052"/>
              <a:chOff x="4729482" y="1790208"/>
              <a:chExt cx="1825535" cy="602052"/>
            </a:xfrm>
          </p:grpSpPr>
          <p:sp>
            <p:nvSpPr>
              <p:cNvPr id="105502" name="TextBox 31"/>
              <p:cNvSpPr txBox="1">
                <a:spLocks noChangeArrowheads="1"/>
              </p:cNvSpPr>
              <p:nvPr/>
            </p:nvSpPr>
            <p:spPr bwMode="auto">
              <a:xfrm>
                <a:off x="5842613" y="1792096"/>
                <a:ext cx="71240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100"/>
                  <a:t>.1</a:t>
                </a:r>
              </a:p>
              <a:p>
                <a:r>
                  <a:rPr lang="en-CA" sz="1100"/>
                  <a:t>G0/1</a:t>
                </a:r>
                <a:endParaRPr lang="en-CA" sz="2000"/>
              </a:p>
              <a:p>
                <a:endParaRPr lang="en-CA" sz="1100"/>
              </a:p>
            </p:txBody>
          </p:sp>
          <p:sp>
            <p:nvSpPr>
              <p:cNvPr id="105503" name="TextBox 32"/>
              <p:cNvSpPr txBox="1">
                <a:spLocks noChangeArrowheads="1"/>
              </p:cNvSpPr>
              <p:nvPr/>
            </p:nvSpPr>
            <p:spPr bwMode="auto">
              <a:xfrm>
                <a:off x="4729482" y="1790208"/>
                <a:ext cx="48923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algn="r"/>
                <a:r>
                  <a:rPr lang="en-CA" sz="1100"/>
                  <a:t>.1</a:t>
                </a:r>
              </a:p>
              <a:p>
                <a:pPr algn="r"/>
                <a:r>
                  <a:rPr lang="en-CA" sz="1100"/>
                  <a:t>G0/0</a:t>
                </a:r>
                <a:endParaRPr lang="en-CA" sz="2000"/>
              </a:p>
            </p:txBody>
          </p:sp>
          <p:pic>
            <p:nvPicPr>
              <p:cNvPr id="105504" name="Picture 3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082" y="1823139"/>
                <a:ext cx="694532" cy="410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05" name="TextBox 34"/>
              <p:cNvSpPr txBox="1">
                <a:spLocks noChangeArrowheads="1"/>
              </p:cNvSpPr>
              <p:nvPr/>
            </p:nvSpPr>
            <p:spPr bwMode="auto">
              <a:xfrm>
                <a:off x="5313920" y="1997032"/>
                <a:ext cx="3802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solidFill>
                      <a:schemeClr val="bg1"/>
                    </a:solidFill>
                  </a:rPr>
                  <a:t>R1</a:t>
                </a:r>
                <a:endParaRPr lang="en-CA" b="1">
                  <a:solidFill>
                    <a:schemeClr val="bg1"/>
                  </a:solidFill>
                </a:endParaRPr>
              </a:p>
            </p:txBody>
          </p:sp>
        </p:grpSp>
        <p:grpSp>
          <p:nvGrpSpPr>
            <p:cNvPr id="105481" name="Group 10"/>
            <p:cNvGrpSpPr>
              <a:grpSpLocks/>
            </p:cNvGrpSpPr>
            <p:nvPr/>
          </p:nvGrpSpPr>
          <p:grpSpPr bwMode="auto">
            <a:xfrm>
              <a:off x="463704" y="3207376"/>
              <a:ext cx="3097115" cy="1173705"/>
              <a:chOff x="1929066" y="957918"/>
              <a:chExt cx="3725541" cy="1173705"/>
            </a:xfrm>
          </p:grpSpPr>
          <p:pic>
            <p:nvPicPr>
              <p:cNvPr id="10549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1408135"/>
                <a:ext cx="735013"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91" name="TextBox 20"/>
              <p:cNvSpPr txBox="1">
                <a:spLocks noChangeArrowheads="1"/>
              </p:cNvSpPr>
              <p:nvPr/>
            </p:nvSpPr>
            <p:spPr bwMode="auto">
              <a:xfrm>
                <a:off x="4362265" y="1108082"/>
                <a:ext cx="12923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200" b="1"/>
                  <a:t>192.168.10.0/24</a:t>
                </a:r>
                <a:endParaRPr lang="en-CA" b="1"/>
              </a:p>
            </p:txBody>
          </p:sp>
          <p:cxnSp>
            <p:nvCxnSpPr>
              <p:cNvPr id="22" name="Straight Connector 21"/>
              <p:cNvCxnSpPr>
                <a:stCxn id="105490" idx="1"/>
                <a:endCxn id="105500" idx="3"/>
              </p:cNvCxnSpPr>
              <p:nvPr/>
            </p:nvCxnSpPr>
            <p:spPr bwMode="auto">
              <a:xfrm flipH="1" flipV="1">
                <a:off x="2813489" y="1239105"/>
                <a:ext cx="823568" cy="325334"/>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nvGrpSpPr>
              <p:cNvPr id="105493" name="Group 22"/>
              <p:cNvGrpSpPr>
                <a:grpSpLocks/>
              </p:cNvGrpSpPr>
              <p:nvPr/>
            </p:nvGrpSpPr>
            <p:grpSpPr bwMode="auto">
              <a:xfrm>
                <a:off x="1939917" y="957918"/>
                <a:ext cx="1152128" cy="503842"/>
                <a:chOff x="2449309" y="1455539"/>
                <a:chExt cx="1152128" cy="503842"/>
              </a:xfrm>
            </p:grpSpPr>
            <p:sp>
              <p:nvSpPr>
                <p:cNvPr id="105499" name="Rectangle 28"/>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.10</a:t>
                  </a:r>
                </a:p>
              </p:txBody>
            </p:sp>
            <p:pic>
              <p:nvPicPr>
                <p:cNvPr id="105500" name="Picture 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4338" y="1512557"/>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501" name="Rectangle 30"/>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PC1</a:t>
                  </a:r>
                </a:p>
              </p:txBody>
            </p:sp>
          </p:grpSp>
          <p:grpSp>
            <p:nvGrpSpPr>
              <p:cNvPr id="105494" name="Group 23"/>
              <p:cNvGrpSpPr>
                <a:grpSpLocks/>
              </p:cNvGrpSpPr>
              <p:nvPr/>
            </p:nvGrpSpPr>
            <p:grpSpPr bwMode="auto">
              <a:xfrm>
                <a:off x="1929066" y="1585753"/>
                <a:ext cx="1152128" cy="545870"/>
                <a:chOff x="2449309" y="1455539"/>
                <a:chExt cx="1152128" cy="545870"/>
              </a:xfrm>
            </p:grpSpPr>
            <p:sp>
              <p:nvSpPr>
                <p:cNvPr id="105496" name="Rectangle 25"/>
                <p:cNvSpPr>
                  <a:spLocks noChangeArrowheads="1"/>
                </p:cNvSpPr>
                <p:nvPr/>
              </p:nvSpPr>
              <p:spPr bwMode="auto">
                <a:xfrm>
                  <a:off x="3221205" y="1455539"/>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.11</a:t>
                  </a:r>
                </a:p>
              </p:txBody>
            </p:sp>
            <p:pic>
              <p:nvPicPr>
                <p:cNvPr id="105497" name="Picture 34"/>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6530" y="1554585"/>
                  <a:ext cx="498075" cy="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498" name="Rectangle 27"/>
                <p:cNvSpPr>
                  <a:spLocks noChangeArrowheads="1"/>
                </p:cNvSpPr>
                <p:nvPr/>
              </p:nvSpPr>
              <p:spPr bwMode="auto">
                <a:xfrm>
                  <a:off x="2449309" y="1554585"/>
                  <a:ext cx="46038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PC2</a:t>
                  </a:r>
                </a:p>
              </p:txBody>
            </p:sp>
          </p:grpSp>
          <p:cxnSp>
            <p:nvCxnSpPr>
              <p:cNvPr id="25" name="Straight Connector 24"/>
              <p:cNvCxnSpPr>
                <a:stCxn id="105490" idx="1"/>
                <a:endCxn id="105497" idx="3"/>
              </p:cNvCxnSpPr>
              <p:nvPr/>
            </p:nvCxnSpPr>
            <p:spPr bwMode="auto">
              <a:xfrm flipH="1">
                <a:off x="2854058" y="1564439"/>
                <a:ext cx="782998" cy="34279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grpSp>
        <p:cxnSp>
          <p:nvCxnSpPr>
            <p:cNvPr id="12" name="Straight Connector 11"/>
            <p:cNvCxnSpPr>
              <a:stCxn id="105478" idx="3"/>
              <a:endCxn id="105475" idx="1"/>
            </p:cNvCxnSpPr>
            <p:nvPr/>
          </p:nvCxnSpPr>
          <p:spPr bwMode="auto">
            <a:xfrm>
              <a:off x="5977987" y="3755178"/>
              <a:ext cx="583468" cy="585601"/>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3" name="Curved Connector 12"/>
            <p:cNvCxnSpPr>
              <a:stCxn id="105475" idx="0"/>
              <a:endCxn id="105490" idx="0"/>
            </p:cNvCxnSpPr>
            <p:nvPr/>
          </p:nvCxnSpPr>
          <p:spPr>
            <a:xfrm rot="16200000" flipH="1" flipV="1">
              <a:off x="4658589" y="1128292"/>
              <a:ext cx="58718" cy="4998267"/>
            </a:xfrm>
            <a:prstGeom prst="curvedConnector3">
              <a:avLst>
                <a:gd name="adj1" fmla="val -1054137"/>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5617113" y="1412776"/>
              <a:ext cx="2806045" cy="1679039"/>
            </a:xfrm>
            <a:prstGeom prst="rect">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defRPr/>
              </a:pPr>
              <a:r>
                <a:rPr lang="en-US" sz="800" dirty="0">
                  <a:solidFill>
                    <a:schemeClr val="tx1"/>
                  </a:solidFill>
                  <a:latin typeface="Courier New" pitchFamily="49" charset="0"/>
                  <a:cs typeface="Courier New" pitchFamily="49" charset="0"/>
                </a:rPr>
                <a:t>S1#</a:t>
              </a:r>
              <a:r>
                <a:rPr lang="en-US" sz="800" b="1" dirty="0">
                  <a:solidFill>
                    <a:schemeClr val="tx1"/>
                  </a:solidFill>
                  <a:latin typeface="Courier New" pitchFamily="49" charset="0"/>
                  <a:cs typeface="Courier New" pitchFamily="49" charset="0"/>
                </a:rPr>
                <a:t>show running-</a:t>
              </a:r>
              <a:r>
                <a:rPr lang="en-US" sz="800" b="1" dirty="0" err="1">
                  <a:solidFill>
                    <a:schemeClr val="tx1"/>
                  </a:solidFill>
                  <a:latin typeface="Courier New" pitchFamily="49" charset="0"/>
                  <a:cs typeface="Courier New" pitchFamily="49" charset="0"/>
                </a:rPr>
                <a:t>config</a:t>
              </a:r>
              <a:r>
                <a:rPr lang="en-US" sz="800" dirty="0">
                  <a:solidFill>
                    <a:schemeClr val="tx1"/>
                  </a:solidFill>
                  <a:latin typeface="Courier New" pitchFamily="49" charset="0"/>
                  <a:cs typeface="Courier New" pitchFamily="49" charset="0"/>
                </a:rPr>
                <a:t> </a:t>
              </a:r>
            </a:p>
            <a:p>
              <a:pPr algn="l">
                <a:defRPr/>
              </a:pPr>
              <a:r>
                <a:rPr lang="en-US" sz="800" dirty="0">
                  <a:solidFill>
                    <a:schemeClr val="tx1"/>
                  </a:solidFill>
                  <a:latin typeface="Courier New" pitchFamily="49" charset="0"/>
                  <a:cs typeface="Courier New" pitchFamily="49" charset="0"/>
                </a:rPr>
                <a:t>Building configuration...</a:t>
              </a:r>
            </a:p>
            <a:p>
              <a:pPr algn="l">
                <a:defRPr/>
              </a:pPr>
              <a:r>
                <a:rPr lang="en-US" sz="800" dirty="0">
                  <a:solidFill>
                    <a:schemeClr val="tx1"/>
                  </a:solidFill>
                  <a:latin typeface="Courier New" pitchFamily="49" charset="0"/>
                  <a:cs typeface="Courier New" pitchFamily="49" charset="0"/>
                </a:rPr>
                <a:t>!</a:t>
              </a:r>
            </a:p>
            <a:p>
              <a:pPr algn="l">
                <a:defRPr/>
              </a:pPr>
              <a:r>
                <a:rPr lang="en-US" sz="800" dirty="0">
                  <a:solidFill>
                    <a:schemeClr val="tx1"/>
                  </a:solidFill>
                  <a:latin typeface="Courier New" pitchFamily="49" charset="0"/>
                  <a:cs typeface="Courier New" pitchFamily="49" charset="0"/>
                </a:rPr>
                <a:t>&lt;output omitted&gt;</a:t>
              </a:r>
              <a:endParaRPr lang="en-US" sz="800" dirty="0">
                <a:solidFill>
                  <a:schemeClr val="tx1"/>
                </a:solidFill>
              </a:endParaRPr>
            </a:p>
            <a:p>
              <a:pPr algn="l">
                <a:defRPr/>
              </a:pPr>
              <a:r>
                <a:rPr lang="en-US" sz="800" dirty="0">
                  <a:solidFill>
                    <a:schemeClr val="tx1"/>
                  </a:solidFill>
                  <a:latin typeface="Courier New" pitchFamily="49" charset="0"/>
                  <a:cs typeface="Courier New" pitchFamily="49" charset="0"/>
                </a:rPr>
                <a:t>service password-encryption</a:t>
              </a:r>
            </a:p>
            <a:p>
              <a:pPr algn="l">
                <a:defRPr/>
              </a:pPr>
              <a:r>
                <a:rPr lang="en-US" sz="800" dirty="0">
                  <a:solidFill>
                    <a:schemeClr val="tx1"/>
                  </a:solidFill>
                  <a:latin typeface="Courier New" pitchFamily="49" charset="0"/>
                  <a:cs typeface="Courier New" pitchFamily="49" charset="0"/>
                </a:rPr>
                <a:t>!</a:t>
              </a:r>
            </a:p>
            <a:p>
              <a:pPr algn="l">
                <a:defRPr/>
              </a:pPr>
              <a:r>
                <a:rPr lang="en-US" sz="800" dirty="0">
                  <a:solidFill>
                    <a:schemeClr val="tx1"/>
                  </a:solidFill>
                  <a:latin typeface="Courier New" pitchFamily="49" charset="0"/>
                  <a:cs typeface="Courier New" pitchFamily="49" charset="0"/>
                </a:rPr>
                <a:t>hostname </a:t>
              </a:r>
              <a:r>
                <a:rPr lang="en-US" sz="800" dirty="0" err="1">
                  <a:solidFill>
                    <a:schemeClr val="tx1"/>
                  </a:solidFill>
                  <a:latin typeface="Courier New" pitchFamily="49" charset="0"/>
                  <a:cs typeface="Courier New" pitchFamily="49" charset="0"/>
                </a:rPr>
                <a:t>S1</a:t>
              </a:r>
              <a:endParaRPr lang="en-US" sz="800" dirty="0">
                <a:solidFill>
                  <a:schemeClr val="tx1"/>
                </a:solidFill>
                <a:latin typeface="Courier New" pitchFamily="49" charset="0"/>
                <a:cs typeface="Courier New" pitchFamily="49" charset="0"/>
              </a:endParaRPr>
            </a:p>
            <a:p>
              <a:pPr algn="l">
                <a:defRPr/>
              </a:pPr>
              <a:r>
                <a:rPr lang="en-US" sz="800" dirty="0">
                  <a:solidFill>
                    <a:schemeClr val="tx1"/>
                  </a:solidFill>
                  <a:latin typeface="Courier New" pitchFamily="49" charset="0"/>
                  <a:cs typeface="Courier New" pitchFamily="49" charset="0"/>
                </a:rPr>
                <a:t>!</a:t>
              </a:r>
            </a:p>
            <a:p>
              <a:pPr algn="l">
                <a:defRPr/>
              </a:pPr>
              <a:r>
                <a:rPr lang="en-US" sz="800" dirty="0">
                  <a:solidFill>
                    <a:schemeClr val="tx1"/>
                  </a:solidFill>
                  <a:latin typeface="Courier New" pitchFamily="49" charset="0"/>
                  <a:cs typeface="Courier New" pitchFamily="49" charset="0"/>
                </a:rPr>
                <a:t>Interface </a:t>
              </a:r>
              <a:r>
                <a:rPr lang="en-US" sz="800" dirty="0" err="1">
                  <a:solidFill>
                    <a:schemeClr val="tx1"/>
                  </a:solidFill>
                  <a:latin typeface="Courier New" pitchFamily="49" charset="0"/>
                  <a:cs typeface="Courier New" pitchFamily="49" charset="0"/>
                </a:rPr>
                <a:t>Vlan1</a:t>
              </a:r>
              <a:endParaRPr lang="en-US" sz="800" dirty="0">
                <a:solidFill>
                  <a:schemeClr val="tx1"/>
                </a:solidFill>
                <a:latin typeface="Courier New" pitchFamily="49" charset="0"/>
                <a:cs typeface="Courier New" pitchFamily="49" charset="0"/>
              </a:endParaRPr>
            </a:p>
            <a:p>
              <a:pPr algn="l">
                <a:defRPr/>
              </a:pPr>
              <a:r>
                <a:rPr lang="en-US" sz="800" dirty="0" err="1">
                  <a:solidFill>
                    <a:srgbClr val="339933"/>
                  </a:solidFill>
                  <a:latin typeface="Courier New" pitchFamily="49" charset="0"/>
                  <a:cs typeface="Courier New" pitchFamily="49" charset="0"/>
                </a:rPr>
                <a:t>ip</a:t>
              </a:r>
              <a:r>
                <a:rPr lang="en-US" sz="800" dirty="0">
                  <a:solidFill>
                    <a:srgbClr val="339933"/>
                  </a:solidFill>
                  <a:latin typeface="Courier New" pitchFamily="49" charset="0"/>
                  <a:cs typeface="Courier New" pitchFamily="49" charset="0"/>
                </a:rPr>
                <a:t> address 192.168.10.50</a:t>
              </a:r>
            </a:p>
            <a:p>
              <a:pPr algn="l">
                <a:defRPr/>
              </a:pPr>
              <a:r>
                <a:rPr lang="en-US" sz="800" dirty="0">
                  <a:solidFill>
                    <a:schemeClr val="tx1"/>
                  </a:solidFill>
                  <a:latin typeface="Courier New" pitchFamily="49" charset="0"/>
                  <a:cs typeface="Courier New" pitchFamily="49" charset="0"/>
                </a:rPr>
                <a:t>!</a:t>
              </a:r>
            </a:p>
            <a:p>
              <a:pPr algn="l">
                <a:defRPr/>
              </a:pPr>
              <a:r>
                <a:rPr lang="en-US" sz="800" dirty="0" err="1">
                  <a:solidFill>
                    <a:srgbClr val="339933"/>
                  </a:solidFill>
                  <a:latin typeface="Courier New" pitchFamily="49" charset="0"/>
                  <a:cs typeface="Courier New" pitchFamily="49" charset="0"/>
                </a:rPr>
                <a:t>ip</a:t>
              </a:r>
              <a:r>
                <a:rPr lang="en-US" sz="800" dirty="0">
                  <a:solidFill>
                    <a:srgbClr val="339933"/>
                  </a:solidFill>
                  <a:latin typeface="Courier New" pitchFamily="49" charset="0"/>
                  <a:cs typeface="Courier New" pitchFamily="49" charset="0"/>
                </a:rPr>
                <a:t> default-gateway 192.168.10.1</a:t>
              </a:r>
            </a:p>
            <a:p>
              <a:pPr algn="l">
                <a:defRPr/>
              </a:pPr>
              <a:r>
                <a:rPr lang="en-US" sz="800" dirty="0">
                  <a:solidFill>
                    <a:schemeClr val="tx1"/>
                  </a:solidFill>
                  <a:latin typeface="Courier New" pitchFamily="49" charset="0"/>
                  <a:cs typeface="Courier New" pitchFamily="49" charset="0"/>
                </a:rPr>
                <a:t>&lt;output omitted&gt;</a:t>
              </a:r>
              <a:endParaRPr lang="en-US" sz="800" dirty="0">
                <a:solidFill>
                  <a:srgbClr val="339933"/>
                </a:solidFill>
                <a:latin typeface="Courier New" pitchFamily="49" charset="0"/>
                <a:cs typeface="Courier New" pitchFamily="49" charset="0"/>
              </a:endParaRPr>
            </a:p>
            <a:p>
              <a:pPr algn="l">
                <a:defRPr/>
              </a:pPr>
              <a:endParaRPr lang="en-US" sz="800" dirty="0">
                <a:solidFill>
                  <a:srgbClr val="339933"/>
                </a:solidFill>
                <a:latin typeface="Courier New" pitchFamily="49" charset="0"/>
                <a:cs typeface="Courier New" pitchFamily="49" charset="0"/>
              </a:endParaRPr>
            </a:p>
          </p:txBody>
        </p:sp>
        <p:sp>
          <p:nvSpPr>
            <p:cNvPr id="105485" name="TextBox 14"/>
            <p:cNvSpPr txBox="1">
              <a:spLocks noChangeArrowheads="1"/>
            </p:cNvSpPr>
            <p:nvPr/>
          </p:nvSpPr>
          <p:spPr bwMode="auto">
            <a:xfrm>
              <a:off x="1954310" y="3774413"/>
              <a:ext cx="3401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000" b="1">
                  <a:solidFill>
                    <a:schemeClr val="bg1"/>
                  </a:solidFill>
                </a:rPr>
                <a:t>S1</a:t>
              </a:r>
            </a:p>
          </p:txBody>
        </p:sp>
        <p:sp>
          <p:nvSpPr>
            <p:cNvPr id="105486" name="TextBox 15"/>
            <p:cNvSpPr txBox="1">
              <a:spLocks noChangeArrowheads="1"/>
            </p:cNvSpPr>
            <p:nvPr/>
          </p:nvSpPr>
          <p:spPr bwMode="auto">
            <a:xfrm>
              <a:off x="5438853" y="3711218"/>
              <a:ext cx="34015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CA" sz="1000" b="1">
                  <a:solidFill>
                    <a:schemeClr val="bg1"/>
                  </a:solidFill>
                </a:rPr>
                <a:t>S2</a:t>
              </a:r>
            </a:p>
          </p:txBody>
        </p:sp>
        <p:sp>
          <p:nvSpPr>
            <p:cNvPr id="105487" name="Rectangle 16"/>
            <p:cNvSpPr>
              <a:spLocks noChangeArrowheads="1"/>
            </p:cNvSpPr>
            <p:nvPr/>
          </p:nvSpPr>
          <p:spPr bwMode="auto">
            <a:xfrm>
              <a:off x="2214525" y="3902681"/>
              <a:ext cx="38023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CA" sz="1100"/>
                <a:t>.50</a:t>
              </a:r>
            </a:p>
          </p:txBody>
        </p:sp>
        <p:sp>
          <p:nvSpPr>
            <p:cNvPr id="105488" name="TextBox 17"/>
            <p:cNvSpPr txBox="1">
              <a:spLocks noChangeArrowheads="1"/>
            </p:cNvSpPr>
            <p:nvPr/>
          </p:nvSpPr>
          <p:spPr bwMode="auto">
            <a:xfrm>
              <a:off x="1430513" y="4509120"/>
              <a:ext cx="4547148" cy="76004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r>
                <a:rPr lang="en-US" sz="1200"/>
                <a:t>If the default gateway were not configured on S1, response packets from S1 would not be able to reach the administrator at 192.168.11.10. The administrator would not be able to mange the device remotely.</a:t>
              </a:r>
            </a:p>
          </p:txBody>
        </p:sp>
        <p:sp>
          <p:nvSpPr>
            <p:cNvPr id="19" name="Isosceles Triangle 18"/>
            <p:cNvSpPr/>
            <p:nvPr/>
          </p:nvSpPr>
          <p:spPr>
            <a:xfrm rot="10800000">
              <a:off x="5608682" y="3098163"/>
              <a:ext cx="2814476" cy="836346"/>
            </a:xfrm>
            <a:prstGeom prst="triangle">
              <a:avLst>
                <a:gd name="adj" fmla="val 45088"/>
              </a:avLst>
            </a:prstGeom>
            <a:solidFill>
              <a:schemeClr val="bg1">
                <a:lumMod val="85000"/>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a:p>
          </p:txBody>
        </p:sp>
      </p:gr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smtClean="0">
                <a:latin typeface="Arial" charset="0"/>
              </a:rPr>
              <a:t>Network Layer</a:t>
            </a:r>
            <a:r>
              <a:rPr lang="en-US" sz="1800" dirty="0">
                <a:latin typeface="Arial" charset="0"/>
              </a:rPr>
              <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dirty="0" smtClean="0"/>
              <a:t>In this chapter, you learned:</a:t>
            </a:r>
          </a:p>
          <a:p>
            <a:r>
              <a:rPr lang="en-US" dirty="0" smtClean="0"/>
              <a:t>The network layer, or OSI Layer 3, provides services to allow end devices to exchange data across the network. </a:t>
            </a:r>
          </a:p>
          <a:p>
            <a:r>
              <a:rPr lang="en-US" dirty="0" smtClean="0"/>
              <a:t>The network layer uses four basic processes: IP addressing for end devices, encapsulation, routing, and de-encapsulation.</a:t>
            </a:r>
          </a:p>
          <a:p>
            <a:r>
              <a:rPr lang="en-US" dirty="0" smtClean="0"/>
              <a:t>The Internet is largely based on IPv4, which is still the most widely-used network layer protocol. </a:t>
            </a:r>
          </a:p>
          <a:p>
            <a:r>
              <a:rPr lang="en-US" dirty="0" smtClean="0"/>
              <a:t>An IPv4 packet contains the IP header and the payload. </a:t>
            </a:r>
          </a:p>
          <a:p>
            <a:r>
              <a:rPr lang="en-US" dirty="0" smtClean="0"/>
              <a:t>The IPv6 simplified header offers several advantages over IPv4, including better routing efficiency, simplified extension headers, and capability for per-flow processing.</a:t>
            </a:r>
          </a:p>
        </p:txBody>
      </p:sp>
    </p:spTree>
    <p:extLst>
      <p:ext uri="{BB962C8B-B14F-4D97-AF65-F5344CB8AC3E}">
        <p14:creationId xmlns:p14="http://schemas.microsoft.com/office/powerpoint/2010/main" val="3629079229"/>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smtClean="0">
                <a:latin typeface="Arial" charset="0"/>
              </a:rPr>
              <a:t>Network Layer</a:t>
            </a:r>
            <a:r>
              <a:rPr lang="en-US" sz="1800" dirty="0">
                <a:latin typeface="Arial" charset="0"/>
              </a:rPr>
              <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dirty="0" smtClean="0"/>
              <a:t>In this chapter, you learned:</a:t>
            </a:r>
          </a:p>
          <a:p>
            <a:r>
              <a:rPr lang="en-US" dirty="0" smtClean="0"/>
              <a:t>In addition to hierarchical addressing, the network layer is also responsible for routing.</a:t>
            </a:r>
          </a:p>
          <a:p>
            <a:r>
              <a:rPr lang="en-US" dirty="0" smtClean="0"/>
              <a:t>Hosts require a local routing table to ensure that packets are directed to the correct destination network. </a:t>
            </a:r>
            <a:endParaRPr lang="en-US" dirty="0"/>
          </a:p>
          <a:p>
            <a:r>
              <a:rPr lang="en-US" dirty="0" smtClean="0"/>
              <a:t>The local default route is the route to the default gateway.</a:t>
            </a:r>
          </a:p>
          <a:p>
            <a:r>
              <a:rPr lang="en-US" dirty="0" smtClean="0"/>
              <a:t>The default gateway is the IP address of a router interface connected to the local network. </a:t>
            </a:r>
          </a:p>
          <a:p>
            <a:r>
              <a:rPr lang="en-US" dirty="0" smtClean="0"/>
              <a:t>When a router, such as the default gateway, receives a packet, it examines the destination IP address to determine the destination network. </a:t>
            </a:r>
          </a:p>
        </p:txBody>
      </p:sp>
    </p:spTree>
    <p:extLst>
      <p:ext uri="{BB962C8B-B14F-4D97-AF65-F5344CB8AC3E}">
        <p14:creationId xmlns:p14="http://schemas.microsoft.com/office/powerpoint/2010/main" val="87997569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en-US" sz="1800" dirty="0" smtClean="0">
                <a:latin typeface="Arial" charset="0"/>
              </a:rPr>
              <a:t>Network Layer</a:t>
            </a:r>
            <a:r>
              <a:rPr lang="en-US" sz="1800" dirty="0">
                <a:latin typeface="Arial" charset="0"/>
              </a:rPr>
              <a:t/>
            </a:r>
            <a:br>
              <a:rPr lang="en-US" sz="1800" dirty="0">
                <a:latin typeface="Arial" charset="0"/>
              </a:rPr>
            </a:br>
            <a:r>
              <a:rPr lang="en-US" dirty="0" smtClean="0">
                <a:latin typeface="Arial" charset="0"/>
              </a:rPr>
              <a:t>Summary</a:t>
            </a:r>
            <a:endParaRPr lang="en-US" dirty="0">
              <a:latin typeface="Arial" charset="0"/>
            </a:endParaRPr>
          </a:p>
        </p:txBody>
      </p:sp>
      <p:sp>
        <p:nvSpPr>
          <p:cNvPr id="2" name="Content Placeholder 1"/>
          <p:cNvSpPr>
            <a:spLocks noGrp="1"/>
          </p:cNvSpPr>
          <p:nvPr>
            <p:ph idx="1"/>
          </p:nvPr>
        </p:nvSpPr>
        <p:spPr/>
        <p:txBody>
          <a:bodyPr/>
          <a:lstStyle/>
          <a:p>
            <a:pPr marL="0" indent="0">
              <a:buNone/>
            </a:pPr>
            <a:r>
              <a:rPr lang="en-US" dirty="0" smtClean="0"/>
              <a:t>In this chapter, you learned:</a:t>
            </a:r>
          </a:p>
          <a:p>
            <a:r>
              <a:rPr lang="en-US" dirty="0" smtClean="0"/>
              <a:t>The routing table of a router stores information about directly-connected routes and remote routes to IP networks. If the router has an entry in its routing table for the destination network, the router forwards the packet. If no routing entry exists, the router may forward the packet to its own default route, if one is configured, or it will drop the packet.</a:t>
            </a:r>
          </a:p>
          <a:p>
            <a:r>
              <a:rPr lang="en-US" dirty="0" smtClean="0"/>
              <a:t>Routing table entries can be configured manually on each router to provide static routing or the routers may communicate route information dynamically between each other using a routing protocol.</a:t>
            </a:r>
          </a:p>
          <a:p>
            <a:r>
              <a:rPr lang="en-US" dirty="0" smtClean="0"/>
              <a:t>In order for routers to be reachable, the router interface must be configured.</a:t>
            </a:r>
            <a:endParaRPr lang="en-US" dirty="0"/>
          </a:p>
        </p:txBody>
      </p:sp>
    </p:spTree>
    <p:extLst>
      <p:ext uri="{BB962C8B-B14F-4D97-AF65-F5344CB8AC3E}">
        <p14:creationId xmlns:p14="http://schemas.microsoft.com/office/powerpoint/2010/main" val="648138210"/>
      </p:ext>
    </p:extLst>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09570" name="Picture 3" descr="CNA_largo-on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223558" y="0"/>
            <a:ext cx="8772525" cy="838200"/>
          </a:xfrm>
        </p:spPr>
        <p:txBody>
          <a:bodyPr/>
          <a:lstStyle/>
          <a:p>
            <a:pPr algn="ctr" eaLnBrk="1" hangingPunct="1">
              <a:defRPr/>
            </a:pPr>
            <a:r>
              <a:rPr lang="en-US" dirty="0" smtClean="0">
                <a:solidFill>
                  <a:srgbClr val="660066"/>
                </a:solidFill>
              </a:rPr>
              <a:t>Communication from Host to Host</a:t>
            </a:r>
          </a:p>
        </p:txBody>
      </p:sp>
      <p:sp>
        <p:nvSpPr>
          <p:cNvPr id="69635" name="Rectangle 3"/>
          <p:cNvSpPr>
            <a:spLocks noGrp="1" noChangeArrowheads="1"/>
          </p:cNvSpPr>
          <p:nvPr>
            <p:ph type="body" idx="1"/>
          </p:nvPr>
        </p:nvSpPr>
        <p:spPr>
          <a:xfrm>
            <a:off x="152400" y="4953000"/>
            <a:ext cx="8839200" cy="1676400"/>
          </a:xfrm>
        </p:spPr>
        <p:txBody>
          <a:bodyPr/>
          <a:lstStyle/>
          <a:p>
            <a:pPr lvl="1" eaLnBrk="1" hangingPunct="1">
              <a:lnSpc>
                <a:spcPct val="90000"/>
              </a:lnSpc>
              <a:defRPr/>
            </a:pPr>
            <a:r>
              <a:rPr lang="en-US" b="1" dirty="0" smtClean="0">
                <a:solidFill>
                  <a:srgbClr val="0000FF"/>
                </a:solidFill>
              </a:rPr>
              <a:t>Addresses packets </a:t>
            </a:r>
            <a:r>
              <a:rPr lang="en-US" dirty="0" smtClean="0"/>
              <a:t>with an IP Address.</a:t>
            </a:r>
          </a:p>
          <a:p>
            <a:pPr lvl="1" eaLnBrk="1" hangingPunct="1">
              <a:lnSpc>
                <a:spcPct val="90000"/>
              </a:lnSpc>
              <a:defRPr/>
            </a:pPr>
            <a:r>
              <a:rPr lang="en-US" b="1" dirty="0" smtClean="0">
                <a:solidFill>
                  <a:srgbClr val="0000FF"/>
                </a:solidFill>
              </a:rPr>
              <a:t>Encapsulates </a:t>
            </a:r>
            <a:r>
              <a:rPr lang="en-US" dirty="0" smtClean="0"/>
              <a:t>the packet.</a:t>
            </a:r>
          </a:p>
          <a:p>
            <a:pPr lvl="1" eaLnBrk="1" hangingPunct="1">
              <a:lnSpc>
                <a:spcPct val="90000"/>
              </a:lnSpc>
              <a:defRPr/>
            </a:pPr>
            <a:r>
              <a:rPr lang="en-US" b="1" dirty="0" smtClean="0">
                <a:solidFill>
                  <a:srgbClr val="0000FF"/>
                </a:solidFill>
              </a:rPr>
              <a:t>Routes</a:t>
            </a:r>
            <a:r>
              <a:rPr lang="en-US" dirty="0" smtClean="0">
                <a:solidFill>
                  <a:srgbClr val="0000FF"/>
                </a:solidFill>
              </a:rPr>
              <a:t> </a:t>
            </a:r>
            <a:r>
              <a:rPr lang="en-US" dirty="0" smtClean="0"/>
              <a:t>the packet to the destination.</a:t>
            </a:r>
          </a:p>
          <a:p>
            <a:pPr lvl="1" eaLnBrk="1" hangingPunct="1">
              <a:lnSpc>
                <a:spcPct val="90000"/>
              </a:lnSpc>
              <a:defRPr/>
            </a:pPr>
            <a:r>
              <a:rPr lang="en-US" b="1" dirty="0" smtClean="0">
                <a:solidFill>
                  <a:srgbClr val="0000FF"/>
                </a:solidFill>
              </a:rPr>
              <a:t>Decapsulates</a:t>
            </a:r>
            <a:r>
              <a:rPr lang="en-US" dirty="0" smtClean="0"/>
              <a:t> the packet.</a:t>
            </a:r>
          </a:p>
        </p:txBody>
      </p:sp>
      <p:sp>
        <p:nvSpPr>
          <p:cNvPr id="11268" name="Text Box 11"/>
          <p:cNvSpPr txBox="1">
            <a:spLocks noChangeArrowheads="1"/>
          </p:cNvSpPr>
          <p:nvPr/>
        </p:nvSpPr>
        <p:spPr bwMode="auto">
          <a:xfrm>
            <a:off x="533400" y="2590800"/>
            <a:ext cx="1524000" cy="87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7150" algn="ctr">
                <a:solidFill>
                  <a:srgbClr val="000000"/>
                </a:solidFill>
                <a:miter lim="800000"/>
                <a:headEnd/>
                <a:tailEnd/>
              </a14:hiddenLine>
            </a:ext>
          </a:extLst>
        </p:spPr>
        <p:txBody>
          <a:bodyPr lIns="45720" rIns="45720">
            <a:spAutoFit/>
          </a:bodyPr>
          <a:lstStyle>
            <a:lvl1pPr eaLnBrk="0" hangingPunct="0">
              <a:defRPr sz="2400">
                <a:solidFill>
                  <a:srgbClr val="FFFF00"/>
                </a:solidFill>
                <a:latin typeface="Arial" charset="0"/>
              </a:defRPr>
            </a:lvl1pPr>
            <a:lvl2pPr marL="742950" indent="-285750" eaLnBrk="0" hangingPunct="0">
              <a:defRPr sz="2400">
                <a:solidFill>
                  <a:srgbClr val="FFFF00"/>
                </a:solidFill>
                <a:latin typeface="Arial" charset="0"/>
              </a:defRPr>
            </a:lvl2pPr>
            <a:lvl3pPr marL="1143000" indent="-228600" eaLnBrk="0" hangingPunct="0">
              <a:defRPr sz="2400">
                <a:solidFill>
                  <a:srgbClr val="FFFF00"/>
                </a:solidFill>
                <a:latin typeface="Arial" charset="0"/>
              </a:defRPr>
            </a:lvl3pPr>
            <a:lvl4pPr marL="1600200" indent="-228600" eaLnBrk="0" hangingPunct="0">
              <a:defRPr sz="2400">
                <a:solidFill>
                  <a:srgbClr val="FFFF00"/>
                </a:solidFill>
                <a:latin typeface="Arial" charset="0"/>
              </a:defRPr>
            </a:lvl4pPr>
            <a:lvl5pPr marL="2057400" indent="-228600" eaLnBrk="0" hangingPunct="0">
              <a:defRPr sz="2400">
                <a:solidFill>
                  <a:srgbClr val="FFFF00"/>
                </a:solidFill>
                <a:latin typeface="Arial" charset="0"/>
              </a:defRPr>
            </a:lvl5pPr>
            <a:lvl6pPr marL="2514600" indent="-228600" algn="ctr" eaLnBrk="0" fontAlgn="base" hangingPunct="0">
              <a:spcBef>
                <a:spcPct val="50000"/>
              </a:spcBef>
              <a:spcAft>
                <a:spcPct val="0"/>
              </a:spcAft>
              <a:defRPr sz="2400">
                <a:solidFill>
                  <a:srgbClr val="FFFF00"/>
                </a:solidFill>
                <a:latin typeface="Arial" charset="0"/>
              </a:defRPr>
            </a:lvl6pPr>
            <a:lvl7pPr marL="2971800" indent="-228600" algn="ctr" eaLnBrk="0" fontAlgn="base" hangingPunct="0">
              <a:spcBef>
                <a:spcPct val="50000"/>
              </a:spcBef>
              <a:spcAft>
                <a:spcPct val="0"/>
              </a:spcAft>
              <a:defRPr sz="2400">
                <a:solidFill>
                  <a:srgbClr val="FFFF00"/>
                </a:solidFill>
                <a:latin typeface="Arial" charset="0"/>
              </a:defRPr>
            </a:lvl7pPr>
            <a:lvl8pPr marL="3429000" indent="-228600" algn="ctr" eaLnBrk="0" fontAlgn="base" hangingPunct="0">
              <a:spcBef>
                <a:spcPct val="50000"/>
              </a:spcBef>
              <a:spcAft>
                <a:spcPct val="0"/>
              </a:spcAft>
              <a:defRPr sz="2400">
                <a:solidFill>
                  <a:srgbClr val="FFFF00"/>
                </a:solidFill>
                <a:latin typeface="Arial" charset="0"/>
              </a:defRPr>
            </a:lvl8pPr>
            <a:lvl9pPr marL="3886200" indent="-228600" algn="ctr" eaLnBrk="0" fontAlgn="base" hangingPunct="0">
              <a:spcBef>
                <a:spcPct val="50000"/>
              </a:spcBef>
              <a:spcAft>
                <a:spcPct val="0"/>
              </a:spcAft>
              <a:defRPr sz="2400">
                <a:solidFill>
                  <a:srgbClr val="FFFF00"/>
                </a:solidFill>
                <a:latin typeface="Arial" charset="0"/>
              </a:defRPr>
            </a:lvl9pPr>
          </a:lstStyle>
          <a:p>
            <a:pPr eaLnBrk="1" hangingPunct="1"/>
            <a:r>
              <a:rPr lang="en-US" sz="2800" dirty="0">
                <a:solidFill>
                  <a:srgbClr val="0000FF"/>
                </a:solidFill>
              </a:rPr>
              <a:t>Network</a:t>
            </a:r>
            <a:br>
              <a:rPr lang="en-US" sz="2800" dirty="0">
                <a:solidFill>
                  <a:srgbClr val="0000FF"/>
                </a:solidFill>
              </a:rPr>
            </a:br>
            <a:r>
              <a:rPr lang="en-US" sz="2800" dirty="0">
                <a:solidFill>
                  <a:srgbClr val="0000FF"/>
                </a:solidFill>
              </a:rPr>
              <a:t>Layer</a:t>
            </a:r>
          </a:p>
        </p:txBody>
      </p:sp>
      <p:pic>
        <p:nvPicPr>
          <p:cNvPr id="1126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990600"/>
            <a:ext cx="64516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0" name="Picture 7" descr="http://richerramblings.files.wordpress.com/2011/08/big-red-butt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7175" y="5954713"/>
            <a:ext cx="1266825"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8145463" y="6142038"/>
            <a:ext cx="731837" cy="307975"/>
          </a:xfrm>
          <a:prstGeom prst="rect">
            <a:avLst/>
          </a:prstGeom>
          <a:noFill/>
        </p:spPr>
        <p:txBody>
          <a:bodyPr wrap="none">
            <a:spAutoFit/>
          </a:bodyPr>
          <a:lstStyle/>
          <a:p>
            <a:pPr>
              <a:defRPr/>
            </a:pPr>
            <a:r>
              <a:rPr lang="en-US" sz="1400" dirty="0">
                <a:solidFill>
                  <a:schemeClr val="accent1">
                    <a:lumMod val="40000"/>
                    <a:lumOff val="60000"/>
                  </a:schemeClr>
                </a:solidFill>
              </a:rPr>
              <a:t>5.1.1.1</a:t>
            </a:r>
          </a:p>
        </p:txBody>
      </p:sp>
    </p:spTree>
    <p:extLst>
      <p:ext uri="{BB962C8B-B14F-4D97-AF65-F5344CB8AC3E}">
        <p14:creationId xmlns:p14="http://schemas.microsoft.com/office/powerpoint/2010/main" val="267257450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274" name="Rectangle 2"/>
          <p:cNvSpPr>
            <a:spLocks noGrp="1" noChangeArrowheads="1"/>
          </p:cNvSpPr>
          <p:nvPr>
            <p:ph type="title"/>
          </p:nvPr>
        </p:nvSpPr>
        <p:spPr/>
        <p:txBody>
          <a:bodyPr/>
          <a:lstStyle/>
          <a:p>
            <a:pPr algn="ctr" eaLnBrk="1" hangingPunct="1">
              <a:defRPr/>
            </a:pPr>
            <a:r>
              <a:rPr lang="en-US" dirty="0" smtClean="0"/>
              <a:t>IPV4: Example Network Layer Protocol</a:t>
            </a:r>
          </a:p>
        </p:txBody>
      </p:sp>
      <p:sp>
        <p:nvSpPr>
          <p:cNvPr id="438275" name="Rectangle 3"/>
          <p:cNvSpPr>
            <a:spLocks noGrp="1" noChangeArrowheads="1"/>
          </p:cNvSpPr>
          <p:nvPr>
            <p:ph type="body" idx="1"/>
          </p:nvPr>
        </p:nvSpPr>
        <p:spPr>
          <a:xfrm>
            <a:off x="152400" y="4724400"/>
            <a:ext cx="8839200" cy="1905000"/>
          </a:xfrm>
        </p:spPr>
        <p:txBody>
          <a:bodyPr/>
          <a:lstStyle/>
          <a:p>
            <a:pPr eaLnBrk="1" hangingPunct="1">
              <a:defRPr/>
            </a:pPr>
            <a:r>
              <a:rPr lang="en-US" dirty="0" smtClean="0"/>
              <a:t>Internet Protocol Version 4 </a:t>
            </a:r>
            <a:r>
              <a:rPr lang="en-US" dirty="0" smtClean="0">
                <a:solidFill>
                  <a:srgbClr val="3366FF"/>
                </a:solidFill>
              </a:rPr>
              <a:t>(IPV4) </a:t>
            </a:r>
            <a:r>
              <a:rPr lang="en-US" dirty="0" smtClean="0"/>
              <a:t>is the most widely used version of IP.</a:t>
            </a:r>
          </a:p>
          <a:p>
            <a:pPr eaLnBrk="1" hangingPunct="1">
              <a:defRPr/>
            </a:pPr>
            <a:r>
              <a:rPr lang="en-US" dirty="0" smtClean="0">
                <a:solidFill>
                  <a:srgbClr val="3366FF"/>
                </a:solidFill>
              </a:rPr>
              <a:t>Only </a:t>
            </a:r>
            <a:r>
              <a:rPr lang="en-US" dirty="0" smtClean="0"/>
              <a:t>Layer 3 protocol used on the Internet.</a:t>
            </a:r>
          </a:p>
          <a:p>
            <a:pPr eaLnBrk="1" hangingPunct="1">
              <a:defRPr/>
            </a:pPr>
            <a:r>
              <a:rPr lang="en-US" dirty="0" smtClean="0"/>
              <a:t>Focus of this course.</a:t>
            </a:r>
          </a:p>
        </p:txBody>
      </p:sp>
      <p:pic>
        <p:nvPicPr>
          <p:cNvPr id="13316" name="Picture 4" descr="net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70104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5"/>
          <p:cNvSpPr>
            <a:spLocks noChangeArrowheads="1"/>
          </p:cNvSpPr>
          <p:nvPr/>
        </p:nvSpPr>
        <p:spPr bwMode="auto">
          <a:xfrm>
            <a:off x="3657600" y="2514600"/>
            <a:ext cx="2971800" cy="3048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Tree>
    <p:extLst>
      <p:ext uri="{BB962C8B-B14F-4D97-AF65-F5344CB8AC3E}">
        <p14:creationId xmlns:p14="http://schemas.microsoft.com/office/powerpoint/2010/main" val="3740893243"/>
      </p:ext>
    </p:extLst>
  </p:cSld>
  <p:clrMapOvr>
    <a:masterClrMapping/>
  </p:clrMapOvr>
  <p:transition xmlns:p14="http://schemas.microsoft.com/office/powerpoint/2010/main" spd="slow">
    <p:randomBar dir="vert"/>
  </p:transitio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298" name="Rectangle 2"/>
          <p:cNvSpPr>
            <a:spLocks noGrp="1" noChangeArrowheads="1"/>
          </p:cNvSpPr>
          <p:nvPr>
            <p:ph type="title"/>
          </p:nvPr>
        </p:nvSpPr>
        <p:spPr/>
        <p:txBody>
          <a:bodyPr/>
          <a:lstStyle/>
          <a:p>
            <a:pPr algn="ctr" eaLnBrk="1" hangingPunct="1">
              <a:defRPr/>
            </a:pPr>
            <a:r>
              <a:rPr lang="en-US" dirty="0" smtClean="0"/>
              <a:t>IPV4: Example Network Layer Protocol</a:t>
            </a:r>
          </a:p>
        </p:txBody>
      </p:sp>
      <p:sp>
        <p:nvSpPr>
          <p:cNvPr id="439299" name="Rectangle 3"/>
          <p:cNvSpPr>
            <a:spLocks noGrp="1" noChangeArrowheads="1"/>
          </p:cNvSpPr>
          <p:nvPr>
            <p:ph type="body" idx="1"/>
          </p:nvPr>
        </p:nvSpPr>
        <p:spPr>
          <a:xfrm>
            <a:off x="152400" y="4724400"/>
            <a:ext cx="8839200" cy="1905000"/>
          </a:xfrm>
        </p:spPr>
        <p:txBody>
          <a:bodyPr/>
          <a:lstStyle/>
          <a:p>
            <a:pPr eaLnBrk="1" hangingPunct="1">
              <a:defRPr/>
            </a:pPr>
            <a:r>
              <a:rPr lang="en-US" dirty="0" smtClean="0"/>
              <a:t>Internet Protocol Version 6 </a:t>
            </a:r>
            <a:r>
              <a:rPr lang="en-US" dirty="0" smtClean="0">
                <a:solidFill>
                  <a:srgbClr val="3366FF"/>
                </a:solidFill>
              </a:rPr>
              <a:t>(IPV6) </a:t>
            </a:r>
            <a:r>
              <a:rPr lang="en-US" dirty="0" smtClean="0"/>
              <a:t>is developed and slowly being implemented</a:t>
            </a:r>
            <a:r>
              <a:rPr lang="en-US" dirty="0" smtClean="0">
                <a:solidFill>
                  <a:srgbClr val="3366FF"/>
                </a:solidFill>
              </a:rPr>
              <a:t>. </a:t>
            </a:r>
          </a:p>
          <a:p>
            <a:pPr eaLnBrk="1" hangingPunct="1">
              <a:defRPr/>
            </a:pPr>
            <a:r>
              <a:rPr lang="en-US" dirty="0" smtClean="0"/>
              <a:t>Will eventually replace IPV4.</a:t>
            </a:r>
          </a:p>
          <a:p>
            <a:pPr eaLnBrk="1" hangingPunct="1">
              <a:defRPr/>
            </a:pPr>
            <a:r>
              <a:rPr lang="en-US" dirty="0" smtClean="0"/>
              <a:t>Different characteristics than IPV4.</a:t>
            </a:r>
          </a:p>
        </p:txBody>
      </p:sp>
      <p:pic>
        <p:nvPicPr>
          <p:cNvPr id="14340" name="Picture 4" descr="net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70104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5"/>
          <p:cNvSpPr>
            <a:spLocks noChangeArrowheads="1"/>
          </p:cNvSpPr>
          <p:nvPr/>
        </p:nvSpPr>
        <p:spPr bwMode="auto">
          <a:xfrm>
            <a:off x="3657600" y="2743200"/>
            <a:ext cx="2971800" cy="304800"/>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45720" rIns="45720" anchor="ctr">
            <a:spAutoFit/>
          </a:bodyPr>
          <a:lstStyle/>
          <a:p>
            <a:endParaRPr lang="en-US"/>
          </a:p>
        </p:txBody>
      </p:sp>
    </p:spTree>
    <p:extLst>
      <p:ext uri="{BB962C8B-B14F-4D97-AF65-F5344CB8AC3E}">
        <p14:creationId xmlns:p14="http://schemas.microsoft.com/office/powerpoint/2010/main" val="2791360535"/>
      </p:ext>
    </p:extLst>
  </p:cSld>
  <p:clrMapOvr>
    <a:masterClrMapping/>
  </p:clrMapOvr>
  <mc:AlternateContent xmlns:mc="http://schemas.openxmlformats.org/markup-compatibility/2006" xmlns:p14="http://schemas.microsoft.com/office/powerpoint/2010/main">
    <mc:Choice Requires="p14">
      <p:transition spd="slow">
        <p14:vortex dir="r"/>
      </p:transition>
    </mc:Choice>
    <mc:Fallback xmlns="">
      <p:transition spd="slow">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p:cNvSpPr>
            <a:spLocks noGrp="1" noChangeArrowheads="1"/>
          </p:cNvSpPr>
          <p:nvPr>
            <p:ph type="title"/>
          </p:nvPr>
        </p:nvSpPr>
        <p:spPr/>
        <p:txBody>
          <a:bodyPr/>
          <a:lstStyle/>
          <a:p>
            <a:pPr eaLnBrk="1" hangingPunct="1"/>
            <a:r>
              <a:rPr lang="en-US" sz="1800">
                <a:latin typeface="Arial" charset="0"/>
              </a:rPr>
              <a:t>Network Layer in Communication</a:t>
            </a:r>
            <a:br>
              <a:rPr lang="en-US" sz="1800">
                <a:latin typeface="Arial" charset="0"/>
              </a:rPr>
            </a:br>
            <a:r>
              <a:rPr lang="en-US">
                <a:latin typeface="Arial" charset="0"/>
              </a:rPr>
              <a:t>The Network Layer</a:t>
            </a:r>
          </a:p>
        </p:txBody>
      </p:sp>
      <p:sp>
        <p:nvSpPr>
          <p:cNvPr id="17410" name="Content Placeholder 1"/>
          <p:cNvSpPr>
            <a:spLocks noGrp="1"/>
          </p:cNvSpPr>
          <p:nvPr>
            <p:ph idx="1"/>
          </p:nvPr>
        </p:nvSpPr>
        <p:spPr/>
        <p:txBody>
          <a:bodyPr/>
          <a:lstStyle/>
          <a:p>
            <a:pPr marL="0" indent="0">
              <a:buFont typeface="Wingdings" charset="0"/>
              <a:buNone/>
              <a:defRPr/>
            </a:pPr>
            <a:r>
              <a:rPr lang="en-US" dirty="0" smtClean="0">
                <a:latin typeface="Arial" charset="0"/>
              </a:rPr>
              <a:t>End to End Transport processes</a:t>
            </a:r>
          </a:p>
          <a:p>
            <a:pPr>
              <a:defRPr/>
            </a:pPr>
            <a:r>
              <a:rPr lang="en-US" dirty="0" smtClean="0">
                <a:latin typeface="Arial" charset="0"/>
              </a:rPr>
              <a:t>Addressing end devices</a:t>
            </a:r>
          </a:p>
          <a:p>
            <a:pPr>
              <a:defRPr/>
            </a:pPr>
            <a:r>
              <a:rPr lang="en-US" dirty="0" smtClean="0">
                <a:latin typeface="Arial" charset="0"/>
              </a:rPr>
              <a:t>Encapsulation</a:t>
            </a:r>
          </a:p>
          <a:p>
            <a:pPr>
              <a:defRPr/>
            </a:pPr>
            <a:r>
              <a:rPr lang="en-US" dirty="0" smtClean="0">
                <a:latin typeface="Arial" charset="0"/>
              </a:rPr>
              <a:t>Routing</a:t>
            </a:r>
          </a:p>
          <a:p>
            <a:pPr>
              <a:defRPr/>
            </a:pPr>
            <a:r>
              <a:rPr lang="en-US" dirty="0" smtClean="0">
                <a:latin typeface="Arial" charset="0"/>
              </a:rPr>
              <a:t>De-encapsulating</a:t>
            </a:r>
            <a:endParaRPr lang="en-US" dirty="0">
              <a:latin typeface="Arial" charset="0"/>
            </a:endParaRPr>
          </a:p>
        </p:txBody>
      </p:sp>
    </p:spTree>
  </p:cSld>
  <p:clrMapOvr>
    <a:masterClrMapping/>
  </p:clrMapOvr>
  <p:transition xmlns:p14="http://schemas.microsoft.com/office/powerpoint/2010/main" spd="med">
    <p:wipe dir="r"/>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16676</TotalTime>
  <Pages>28</Pages>
  <Words>3747</Words>
  <Application>Microsoft Macintosh PowerPoint</Application>
  <PresentationFormat>On-screen Show (4:3)</PresentationFormat>
  <Paragraphs>744</Paragraphs>
  <Slides>58</Slides>
  <Notes>46</Notes>
  <HiddenSlides>0</HiddenSlides>
  <MMClips>0</MMClips>
  <ScaleCrop>false</ScaleCrop>
  <HeadingPairs>
    <vt:vector size="4" baseType="variant">
      <vt:variant>
        <vt:lpstr>Theme</vt:lpstr>
      </vt:variant>
      <vt:variant>
        <vt:i4>2</vt:i4>
      </vt:variant>
      <vt:variant>
        <vt:lpstr>Slide Titles</vt:lpstr>
      </vt:variant>
      <vt:variant>
        <vt:i4>58</vt:i4>
      </vt:variant>
    </vt:vector>
  </HeadingPairs>
  <TitlesOfParts>
    <vt:vector size="60" baseType="lpstr">
      <vt:lpstr>PPT-TMPLT-WHT_C</vt:lpstr>
      <vt:lpstr>NetAcad-4F_PPT-WHT_060408</vt:lpstr>
      <vt:lpstr>Chapter 6: Network Layer</vt:lpstr>
      <vt:lpstr>Chapter 6: Objectives</vt:lpstr>
      <vt:lpstr>Chapter 6</vt:lpstr>
      <vt:lpstr>6.1 Network Layer Protocols</vt:lpstr>
      <vt:lpstr>Communication from Host to Host</vt:lpstr>
      <vt:lpstr>Communication from Host to Host</vt:lpstr>
      <vt:lpstr>IPV4: Example Network Layer Protocol</vt:lpstr>
      <vt:lpstr>IPV4: Example Network Layer Protocol</vt:lpstr>
      <vt:lpstr>Network Layer in Communication The Network Layer</vt:lpstr>
      <vt:lpstr>Network Layer in Communication Network Layer Protocols</vt:lpstr>
      <vt:lpstr>Characteristics of the IP protocol Characteristics of IP</vt:lpstr>
      <vt:lpstr>Characteristics of the IP protocol IP - Connectionless</vt:lpstr>
      <vt:lpstr>“Best Effort” Delivery (Unreliable)</vt:lpstr>
      <vt:lpstr>Connectionless</vt:lpstr>
      <vt:lpstr>Media Independent</vt:lpstr>
      <vt:lpstr>Media Independent</vt:lpstr>
      <vt:lpstr>Media Independent</vt:lpstr>
      <vt:lpstr>Packaging the Transport Layer PDU</vt:lpstr>
      <vt:lpstr>IPv4 Packet IPv4 Packet Header</vt:lpstr>
      <vt:lpstr>IPv4 Packet IPv4 Header Fields</vt:lpstr>
      <vt:lpstr>IPV4 Packet Header</vt:lpstr>
      <vt:lpstr>IPv4 Packet Sample IPv4 Headers</vt:lpstr>
      <vt:lpstr>Network Layer in Communication Limitations of IPv4</vt:lpstr>
      <vt:lpstr>Network Layer in Communication Introducing IPv6</vt:lpstr>
      <vt:lpstr>IPv6 Packet Encapsulating IPv6</vt:lpstr>
      <vt:lpstr>IPv6 Packet IPv6 Packet Header</vt:lpstr>
      <vt:lpstr>IPv6 Packet Sample IPv6 Header</vt:lpstr>
      <vt:lpstr>6.2 Routing - Host Routing Tables</vt:lpstr>
      <vt:lpstr>6.2 Routing-Host Packet Forwarding Decision</vt:lpstr>
      <vt:lpstr> 6.2 Routing - Default Gateway</vt:lpstr>
      <vt:lpstr>Host Routing Tables 6.2 Routing: IPv4 Host Routing Table</vt:lpstr>
      <vt:lpstr>Host Routing Tables 6.2 Routing: Sample IPv4 Host Routing Table</vt:lpstr>
      <vt:lpstr>Host Routing Tables 6.2 Routing: Sample IPv6 Host Routing Table</vt:lpstr>
      <vt:lpstr>Router Routing Tables Router Packet Forwarding Decision</vt:lpstr>
      <vt:lpstr>Router Routing Tables IPv4 Router Routing Table</vt:lpstr>
      <vt:lpstr>Router Routing Tables Directly Connected Routing Table Entries</vt:lpstr>
      <vt:lpstr>Router Routing Tables Remote Network Routing Table Entries</vt:lpstr>
      <vt:lpstr>Router Routing Tables Next-Hop Address</vt:lpstr>
      <vt:lpstr>6.3 Router</vt:lpstr>
      <vt:lpstr>Anatomy of a Router A Router is a Computer</vt:lpstr>
      <vt:lpstr>Anatomy of a Router Router CPU and OS</vt:lpstr>
      <vt:lpstr>Anatomy of a Router Router Memory</vt:lpstr>
      <vt:lpstr>Anatomy of a Router Inside a Router</vt:lpstr>
      <vt:lpstr>Anatomy of a Router Router Backplane</vt:lpstr>
      <vt:lpstr>Anatomy of a Router Connecting to a Router</vt:lpstr>
      <vt:lpstr>Anatomy of a Router LAN and WAN Interfaces</vt:lpstr>
      <vt:lpstr>Router Boot-up Show Versions Output</vt:lpstr>
      <vt:lpstr> Network Layer Configuring a Cisco Router</vt:lpstr>
      <vt:lpstr> Configure Initial Settings Router Configuration Steps</vt:lpstr>
      <vt:lpstr> Configure Interfaces Configure LAN Interfaces</vt:lpstr>
      <vt:lpstr> Configure Interfaces Verify Interface Configuration</vt:lpstr>
      <vt:lpstr> Configuring a Cisco Router Configuring the Default Gateway</vt:lpstr>
      <vt:lpstr> Configuring the Default Gateway Default Gateway on a Host</vt:lpstr>
      <vt:lpstr> Configuring the Default Gateway Default Gateway on a Switch</vt:lpstr>
      <vt:lpstr>Network Layer Summary</vt:lpstr>
      <vt:lpstr>Network Layer Summary</vt:lpstr>
      <vt:lpstr>Network Layer Summary</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Carolyn Ting</cp:lastModifiedBy>
  <cp:revision>704</cp:revision>
  <cp:lastPrinted>1999-01-27T00:54:54Z</cp:lastPrinted>
  <dcterms:created xsi:type="dcterms:W3CDTF">2006-10-23T15:07:30Z</dcterms:created>
  <dcterms:modified xsi:type="dcterms:W3CDTF">2017-10-07T03:17:51Z</dcterms:modified>
</cp:coreProperties>
</file>